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97" r:id="rId3"/>
    <p:sldId id="293" r:id="rId4"/>
    <p:sldId id="287" r:id="rId5"/>
    <p:sldId id="260" r:id="rId6"/>
    <p:sldId id="267" r:id="rId7"/>
    <p:sldId id="274" r:id="rId8"/>
    <p:sldId id="269" r:id="rId9"/>
    <p:sldId id="276" r:id="rId10"/>
    <p:sldId id="268" r:id="rId11"/>
    <p:sldId id="270" r:id="rId12"/>
    <p:sldId id="277" r:id="rId13"/>
    <p:sldId id="271" r:id="rId14"/>
    <p:sldId id="283" r:id="rId15"/>
    <p:sldId id="282" r:id="rId16"/>
    <p:sldId id="281" r:id="rId17"/>
    <p:sldId id="288" r:id="rId18"/>
    <p:sldId id="289" r:id="rId19"/>
    <p:sldId id="290" r:id="rId20"/>
    <p:sldId id="296" r:id="rId21"/>
    <p:sldId id="295" r:id="rId22"/>
    <p:sldId id="280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FF00"/>
    <a:srgbClr val="FF99FF"/>
    <a:srgbClr val="99FF66"/>
    <a:srgbClr val="9966FF"/>
    <a:srgbClr val="990099"/>
    <a:srgbClr val="660066"/>
    <a:srgbClr val="CC00CC"/>
    <a:srgbClr val="FF66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22" autoAdjust="0"/>
  </p:normalViewPr>
  <p:slideViewPr>
    <p:cSldViewPr>
      <p:cViewPr>
        <p:scale>
          <a:sx n="60" d="100"/>
          <a:sy n="60" d="100"/>
        </p:scale>
        <p:origin x="-142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E1F31-0993-48EF-BFE0-06B81933F2EA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63B1D-C5E7-456E-83C2-2F60EBE17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3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3B1D-C5E7-456E-83C2-2F60EBE178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2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3B1D-C5E7-456E-83C2-2F60EBE178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2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3B1D-C5E7-456E-83C2-2F60EBE1784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2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3B1D-C5E7-456E-83C2-2F60EBE178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2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3B1D-C5E7-456E-83C2-2F60EBE178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9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3B1D-C5E7-456E-83C2-2F60EBE178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28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63B1D-C5E7-456E-83C2-2F60EBE1784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22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AD437-7013-4280-A36B-71D9039C51C5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CFCC-BFEE-41B3-AAD0-4EFB18D5C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8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82A8-6E14-4AB9-A1FD-79F1681480B9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4AF7-3EE9-4CB4-9F2C-56AA5B875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0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4EA0-4F37-4582-BA62-546C07053F06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0CFE-E484-4D3A-BAAC-3C494E4A3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4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7A7D2-4EE2-4AC5-A9D0-B6AE75BADDAA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6A59-C7A4-4C73-82DD-AEE9BEAA8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5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04EF-4CEE-469B-A9A6-CFAC1396389D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02B6-0558-4D88-B3E7-1CC4CD4B4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8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7E86-2707-4B5C-81D5-4C491999FCA4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93363-04E4-484B-95B5-03A1C5C58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70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24DA-45C3-40F9-8323-943645EF5D5D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5FB6-7014-43B5-8410-37BA5BBA0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4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78CA-DA9D-44BC-8857-E5A6144CB35D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ACD4-0E76-4A40-AE33-D4B765E42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6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1438" y="6556375"/>
            <a:ext cx="200025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scul32.ucoz.ru</a:t>
            </a:r>
            <a:endParaRPr lang="ru-RU" sz="9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D2AC5C-FFCA-4546-8130-3A944A2A6B5F}" type="datetimeFigureOut">
              <a:rPr lang="ru-RU"/>
              <a:pPr>
                <a:defRPr/>
              </a:pPr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108995-7747-4B1B-A3FA-225AF27E2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  <p:sldLayoutId id="2147483666" r:id="rId4"/>
    <p:sldLayoutId id="2147483665" r:id="rId5"/>
    <p:sldLayoutId id="2147483670" r:id="rId6"/>
    <p:sldLayoutId id="2147483664" r:id="rId7"/>
    <p:sldLayoutId id="2147483663" r:id="rId8"/>
  </p:sldLayoutIdLst>
  <p:txStyles>
    <p:titleStyle>
      <a:lvl1pPr algn="ctr" rtl="0" fontAlgn="base"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83" y="260648"/>
            <a:ext cx="1641911" cy="29089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61048"/>
            <a:ext cx="426150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03054"/>
            <a:ext cx="30099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1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75817" y="582065"/>
            <a:ext cx="451918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Швидко й свідомо читати –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 значить сприймати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очима і в душі частину речення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чи невеличке речення цілком,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відірвати свій погляд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 книги, вимовити те, що </a:t>
            </a:r>
          </a:p>
          <a:p>
            <a:pPr algn="just"/>
            <a:r>
              <a:rPr lang="uk-UA" sz="2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апам</a:t>
            </a:r>
            <a:r>
              <a:rPr lang="en-US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’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яталося</a:t>
            </a:r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і водночас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думати – не тільки про те,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що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читається</a:t>
            </a:r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а й про якість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картини, образи, уявлення,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факти, явища,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</a:t>
            </a:r>
            <a:r>
              <a:rPr lang="en-US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’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язані</a:t>
            </a:r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 </a:t>
            </a:r>
          </a:p>
          <a:p>
            <a:pPr algn="just"/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матеріалом, що </a:t>
            </a:r>
            <a:r>
              <a:rPr lang="uk-UA" sz="28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читається</a:t>
            </a:r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…</a:t>
            </a:r>
          </a:p>
          <a:p>
            <a:pPr algn="just"/>
            <a:r>
              <a:rPr lang="uk-UA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</a:t>
            </a:r>
            <a:r>
              <a:rPr lang="uk-UA" sz="1600" b="1" dirty="0" smtClean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В.О. Сухомлинський</a:t>
            </a:r>
            <a:endParaRPr lang="ru-RU" sz="16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17" y="1119732"/>
            <a:ext cx="3129772" cy="4163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-19623"/>
            <a:ext cx="8229600" cy="1143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3200" b="1" u="sng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Принципи роботи</a:t>
            </a:r>
          </a:p>
        </p:txBody>
      </p:sp>
      <p:pic>
        <p:nvPicPr>
          <p:cNvPr id="26626" name="Picture 2" descr="D:\Катя\Робочій стіл\Фото\Неділя початкової школи 2015р\IMG_00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8618"/>
          <a:stretch/>
        </p:blipFill>
        <p:spPr bwMode="auto">
          <a:xfrm>
            <a:off x="2051720" y="2106890"/>
            <a:ext cx="4968552" cy="27622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503583" y="954155"/>
            <a:ext cx="2340225" cy="1152736"/>
          </a:xfrm>
          <a:prstGeom prst="cloudCallout">
            <a:avLst>
              <a:gd name="adj1" fmla="val 46039"/>
              <a:gd name="adj2" fmla="val 68005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sz="1400" b="1" i="1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Диференційо-ваний</a:t>
            </a:r>
            <a:r>
              <a:rPr lang="uk-UA" sz="1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підхід</a:t>
            </a:r>
            <a:endParaRPr lang="ru-RU" sz="1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162904" y="836712"/>
            <a:ext cx="2993272" cy="1008112"/>
          </a:xfrm>
          <a:prstGeom prst="cloudCallout">
            <a:avLst>
              <a:gd name="adj1" fmla="val 1225"/>
              <a:gd name="adj2" fmla="val 72591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Різноманітність форм</a:t>
            </a:r>
            <a:endParaRPr lang="ru-RU" sz="1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516216" y="954154"/>
            <a:ext cx="2376263" cy="1444487"/>
          </a:xfrm>
          <a:prstGeom prst="cloudCallout">
            <a:avLst>
              <a:gd name="adj1" fmla="val -47625"/>
              <a:gd name="adj2" fmla="val 6750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sz="1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Індивідуальний характер</a:t>
            </a:r>
            <a:endParaRPr lang="ru-RU" sz="1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372200" y="5013176"/>
            <a:ext cx="2520280" cy="1307267"/>
          </a:xfrm>
          <a:prstGeom prst="cloudCallout">
            <a:avLst>
              <a:gd name="adj1" fmla="val -73493"/>
              <a:gd name="adj2" fmla="val -72417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uk-UA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Доступність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3336348" y="5301208"/>
            <a:ext cx="2471301" cy="1386194"/>
          </a:xfrm>
          <a:prstGeom prst="cloudCallout">
            <a:avLst>
              <a:gd name="adj1" fmla="val -1716"/>
              <a:gd name="adj2" fmla="val -8062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Наочність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503583" y="5013176"/>
            <a:ext cx="2659321" cy="1361960"/>
          </a:xfrm>
          <a:prstGeom prst="cloudCallout">
            <a:avLst>
              <a:gd name="adj1" fmla="val 29389"/>
              <a:gd name="adj2" fmla="val -8264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Науковість </a:t>
            </a:r>
            <a:endParaRPr lang="ru-RU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72009" y="3140968"/>
            <a:ext cx="1907703" cy="1152736"/>
          </a:xfrm>
          <a:prstGeom prst="cloudCallout">
            <a:avLst>
              <a:gd name="adj1" fmla="val 64091"/>
              <a:gd name="adj2" fmla="val 32979"/>
            </a:avLst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sz="14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Пізнавальні ігри</a:t>
            </a:r>
            <a:endParaRPr lang="ru-RU" sz="1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7164288" y="2996952"/>
            <a:ext cx="1907703" cy="1152736"/>
          </a:xfrm>
          <a:prstGeom prst="cloudCallout">
            <a:avLst>
              <a:gd name="adj1" fmla="val -67255"/>
              <a:gd name="adj2" fmla="val 52553"/>
            </a:avLst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uk-UA" sz="1400" b="1" i="1" dirty="0">
                <a:solidFill>
                  <a:schemeClr val="tx1"/>
                </a:solidFill>
                <a:latin typeface="Georgia" panose="02040502050405020303" pitchFamily="18" charset="0"/>
              </a:rPr>
              <a:t>Створення ситуації успіху </a:t>
            </a:r>
            <a:endParaRPr lang="ru-RU" sz="1400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/>
          <a:lstStyle/>
          <a:p>
            <a:pPr lvl="0"/>
            <a:r>
              <a:rPr lang="uk-UA" sz="40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Нестандартні уроки</a:t>
            </a:r>
            <a:r>
              <a:rPr lang="uk-UA" b="1" u="sng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uk-UA" b="1" u="sng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>
          <a:xfrm>
            <a:off x="1249288" y="692696"/>
            <a:ext cx="2818656" cy="648072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660066"/>
                </a:solidFill>
                <a:latin typeface="Cambria" pitchFamily="18" charset="0"/>
              </a:rPr>
              <a:t>Урок-подорож</a:t>
            </a:r>
            <a:endParaRPr lang="ru-RU" sz="2800" b="1" dirty="0" smtClean="0">
              <a:solidFill>
                <a:srgbClr val="660066"/>
              </a:solidFill>
              <a:latin typeface="Cambria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 bwMode="auto">
          <a:xfrm>
            <a:off x="5713784" y="722143"/>
            <a:ext cx="281865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uk-UA" sz="2800" b="1" dirty="0" smtClean="0">
                <a:solidFill>
                  <a:srgbClr val="660066"/>
                </a:solidFill>
                <a:latin typeface="Cambria" pitchFamily="18" charset="0"/>
              </a:rPr>
              <a:t>Урок-казка</a:t>
            </a:r>
            <a:endParaRPr lang="ru-RU" sz="2800" b="1" dirty="0" smtClean="0">
              <a:solidFill>
                <a:srgbClr val="660066"/>
              </a:solidFill>
              <a:latin typeface="Cambria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 bwMode="auto">
          <a:xfrm>
            <a:off x="5220072" y="3501008"/>
            <a:ext cx="281865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uk-UA" sz="2800" b="1" dirty="0" smtClean="0">
                <a:solidFill>
                  <a:srgbClr val="660066"/>
                </a:solidFill>
                <a:latin typeface="Cambria" pitchFamily="18" charset="0"/>
              </a:rPr>
              <a:t>Урок-екскурсія</a:t>
            </a:r>
            <a:endParaRPr lang="ru-RU" sz="2800" b="1" dirty="0" smtClean="0">
              <a:solidFill>
                <a:srgbClr val="660066"/>
              </a:solidFill>
              <a:latin typeface="Cambria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913110" y="3486382"/>
            <a:ext cx="352000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uk-UA" sz="2800" b="1" dirty="0" smtClean="0">
                <a:solidFill>
                  <a:srgbClr val="660066"/>
                </a:solidFill>
                <a:latin typeface="Cambria" pitchFamily="18" charset="0"/>
              </a:rPr>
              <a:t>Урок-дослідження</a:t>
            </a:r>
            <a:endParaRPr lang="ru-RU" sz="2800" b="1" dirty="0" smtClean="0">
              <a:solidFill>
                <a:srgbClr val="660066"/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8"/>
          <a:stretch/>
        </p:blipFill>
        <p:spPr>
          <a:xfrm>
            <a:off x="913110" y="1308361"/>
            <a:ext cx="3298850" cy="212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>
          <a:xfrm>
            <a:off x="4932040" y="1340768"/>
            <a:ext cx="3371796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15290"/>
          <a:stretch/>
        </p:blipFill>
        <p:spPr>
          <a:xfrm>
            <a:off x="916526" y="4135854"/>
            <a:ext cx="3295434" cy="2245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"/>
          <a:stretch/>
        </p:blipFill>
        <p:spPr>
          <a:xfrm>
            <a:off x="5076056" y="4149080"/>
            <a:ext cx="3131840" cy="2232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0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620688"/>
            <a:ext cx="8229600" cy="1143000"/>
          </a:xfrm>
        </p:spPr>
        <p:txBody>
          <a:bodyPr/>
          <a:lstStyle/>
          <a:p>
            <a:pPr lvl="0"/>
            <a:r>
              <a:rPr lang="uk-UA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Шляхи реалізації </a:t>
            </a:r>
            <a:br>
              <a:rPr lang="uk-UA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науково-методичної проблеми</a:t>
            </a:r>
            <a: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b="1" u="sng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5305" y="1988840"/>
            <a:ext cx="7272808" cy="415498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>
                <a:solidFill>
                  <a:srgbClr val="002060"/>
                </a:solidFill>
              </a:rPr>
              <a:t>«Мікрофон»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>
                <a:solidFill>
                  <a:srgbClr val="002060"/>
                </a:solidFill>
              </a:rPr>
              <a:t>«</a:t>
            </a:r>
            <a:r>
              <a:rPr lang="uk-UA" sz="2400" b="1" i="1" dirty="0" err="1">
                <a:solidFill>
                  <a:srgbClr val="002060"/>
                </a:solidFill>
              </a:rPr>
              <a:t>Продовжи</a:t>
            </a:r>
            <a:r>
              <a:rPr lang="uk-UA" sz="2400" b="1" i="1" dirty="0">
                <a:solidFill>
                  <a:srgbClr val="002060"/>
                </a:solidFill>
              </a:rPr>
              <a:t> речення»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>
                <a:solidFill>
                  <a:srgbClr val="002060"/>
                </a:solidFill>
              </a:rPr>
              <a:t>«Упіймай звук»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>
                <a:solidFill>
                  <a:srgbClr val="002060"/>
                </a:solidFill>
              </a:rPr>
              <a:t>«Хто більше слів запам’ятає»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>
                <a:solidFill>
                  <a:srgbClr val="002060"/>
                </a:solidFill>
              </a:rPr>
              <a:t>«Дослідник»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>
                <a:solidFill>
                  <a:srgbClr val="002060"/>
                </a:solidFill>
              </a:rPr>
              <a:t>«Вилучи зайве»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>
                <a:solidFill>
                  <a:srgbClr val="002060"/>
                </a:solidFill>
              </a:rPr>
              <a:t> «Роз’єднай слова»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 smtClean="0">
                <a:solidFill>
                  <a:srgbClr val="002060"/>
                </a:solidFill>
              </a:rPr>
              <a:t>Інсценізація казки</a:t>
            </a:r>
            <a:endParaRPr lang="en-US" sz="2400" b="1" i="1" dirty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 smtClean="0">
                <a:solidFill>
                  <a:srgbClr val="002060"/>
                </a:solidFill>
              </a:rPr>
              <a:t>Метод </a:t>
            </a:r>
            <a:r>
              <a:rPr lang="uk-UA" sz="2400" b="1" i="1" dirty="0">
                <a:solidFill>
                  <a:srgbClr val="002060"/>
                </a:solidFill>
              </a:rPr>
              <a:t>«Коло думок</a:t>
            </a:r>
            <a:r>
              <a:rPr lang="uk-UA" sz="2400" b="1" i="1" dirty="0" smtClean="0">
                <a:solidFill>
                  <a:srgbClr val="002060"/>
                </a:solidFill>
              </a:rPr>
              <a:t>»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 smtClean="0">
                <a:solidFill>
                  <a:srgbClr val="002060"/>
                </a:solidFill>
              </a:rPr>
              <a:t>«Крісло автора»</a:t>
            </a:r>
          </a:p>
          <a:p>
            <a:pPr marL="1717675" indent="-285750">
              <a:buBlip>
                <a:blip r:embed="rId2"/>
              </a:buBlip>
              <a:defRPr/>
            </a:pPr>
            <a:r>
              <a:rPr lang="uk-UA" sz="2400" b="1" i="1" dirty="0" smtClean="0">
                <a:solidFill>
                  <a:srgbClr val="002060"/>
                </a:solidFill>
              </a:rPr>
              <a:t>Уроки на природі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32048"/>
          </a:xfrm>
        </p:spPr>
        <p:txBody>
          <a:bodyPr/>
          <a:lstStyle/>
          <a:p>
            <a:r>
              <a:rPr lang="ru-RU" sz="3600" b="1" i="1" dirty="0" err="1">
                <a:solidFill>
                  <a:srgbClr val="C00000"/>
                </a:solidFill>
              </a:rPr>
              <a:t>Вправи</a:t>
            </a:r>
            <a:r>
              <a:rPr lang="ru-RU" sz="3600" b="1" i="1" dirty="0">
                <a:solidFill>
                  <a:srgbClr val="C00000"/>
                </a:solidFill>
              </a:rPr>
              <a:t> для </a:t>
            </a:r>
            <a:r>
              <a:rPr lang="ru-RU" sz="3600" b="1" i="1" dirty="0" err="1">
                <a:solidFill>
                  <a:srgbClr val="C00000"/>
                </a:solidFill>
              </a:rPr>
              <a:t>розширення</a:t>
            </a:r>
            <a:r>
              <a:rPr lang="ru-RU" sz="3600" b="1" i="1" dirty="0">
                <a:solidFill>
                  <a:srgbClr val="C00000"/>
                </a:solidFill>
              </a:rPr>
              <a:t> кута </a:t>
            </a:r>
            <a:r>
              <a:rPr lang="ru-RU" sz="3600" b="1" i="1" dirty="0" err="1">
                <a:solidFill>
                  <a:srgbClr val="C00000"/>
                </a:solidFill>
              </a:rPr>
              <a:t>зору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184482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539552" y="9087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Гра</a:t>
            </a:r>
            <a:r>
              <a:rPr lang="ru-RU" b="1" i="1" dirty="0"/>
              <a:t> «</a:t>
            </a:r>
            <a:r>
              <a:rPr lang="ru-RU" b="1" i="1" dirty="0" err="1"/>
              <a:t>Читаночки</a:t>
            </a:r>
            <a:r>
              <a:rPr lang="ru-RU" b="1" i="1" dirty="0"/>
              <a:t> – </a:t>
            </a:r>
            <a:r>
              <a:rPr lang="ru-RU" b="1" i="1" dirty="0" err="1" smtClean="0"/>
              <a:t>розширялочки</a:t>
            </a:r>
            <a:r>
              <a:rPr lang="ru-RU" b="1" i="1" dirty="0" smtClean="0"/>
              <a:t>»</a:t>
            </a:r>
            <a:endParaRPr lang="ru-RU" dirty="0">
              <a:effectLst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60032" y="62068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i="1" dirty="0" err="1"/>
              <a:t>Гра</a:t>
            </a:r>
            <a:r>
              <a:rPr lang="ru-RU" b="1" i="1" dirty="0"/>
              <a:t> «</a:t>
            </a:r>
            <a:r>
              <a:rPr lang="ru-RU" b="1" i="1" dirty="0" err="1"/>
              <a:t>Читаночки</a:t>
            </a:r>
            <a:r>
              <a:rPr lang="ru-RU" b="1" i="1" dirty="0"/>
              <a:t> - </a:t>
            </a:r>
            <a:r>
              <a:rPr lang="ru-RU" b="1" i="1" dirty="0" err="1"/>
              <a:t>складалочки</a:t>
            </a:r>
            <a:r>
              <a:rPr lang="ru-RU" b="1" i="1" dirty="0"/>
              <a:t>»</a:t>
            </a:r>
            <a:endParaRPr lang="ru-RU" dirty="0"/>
          </a:p>
        </p:txBody>
      </p:sp>
      <p:sp>
        <p:nvSpPr>
          <p:cNvPr id="90" name="TextBox 89"/>
          <p:cNvSpPr txBox="1"/>
          <p:nvPr/>
        </p:nvSpPr>
        <p:spPr>
          <a:xfrm>
            <a:off x="716112" y="37077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Гра</a:t>
            </a:r>
            <a:r>
              <a:rPr lang="ru-RU" b="1" i="1" dirty="0"/>
              <a:t> «</a:t>
            </a:r>
            <a:r>
              <a:rPr lang="ru-RU" b="1" i="1" dirty="0" err="1"/>
              <a:t>Читаночки</a:t>
            </a:r>
            <a:r>
              <a:rPr lang="ru-RU" b="1" i="1" dirty="0"/>
              <a:t> – </a:t>
            </a:r>
            <a:r>
              <a:rPr lang="ru-RU" b="1" i="1" dirty="0" err="1"/>
              <a:t>з’єдналочки</a:t>
            </a:r>
            <a:r>
              <a:rPr lang="ru-RU" b="1" i="1" dirty="0"/>
              <a:t>»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5004048" y="37077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/>
              <a:t>Читаночки</a:t>
            </a:r>
            <a:r>
              <a:rPr lang="ru-RU" b="1" i="1" dirty="0"/>
              <a:t> – </a:t>
            </a:r>
            <a:r>
              <a:rPr lang="ru-RU" b="1" i="1" dirty="0" err="1"/>
              <a:t>криптограми</a:t>
            </a:r>
            <a:r>
              <a:rPr lang="ru-RU" b="1" i="1" dirty="0"/>
              <a:t> 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9" y="1416149"/>
            <a:ext cx="3807037" cy="194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1"/>
          <a:stretch/>
        </p:blipFill>
        <p:spPr bwMode="auto">
          <a:xfrm>
            <a:off x="531194" y="4221087"/>
            <a:ext cx="3824782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67240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" b="3540"/>
          <a:stretch/>
        </p:blipFill>
        <p:spPr bwMode="auto">
          <a:xfrm>
            <a:off x="5153313" y="1268760"/>
            <a:ext cx="3091095" cy="236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5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490066"/>
          </a:xfrm>
        </p:spPr>
        <p:txBody>
          <a:bodyPr/>
          <a:lstStyle/>
          <a:p>
            <a:r>
              <a:rPr lang="ru-RU" sz="3200" b="1" i="1" dirty="0" err="1">
                <a:solidFill>
                  <a:srgbClr val="FF0000"/>
                </a:solidFill>
              </a:rPr>
              <a:t>Гра</a:t>
            </a:r>
            <a:r>
              <a:rPr lang="ru-RU" sz="3200" b="1" i="1" dirty="0">
                <a:solidFill>
                  <a:srgbClr val="FF0000"/>
                </a:solidFill>
              </a:rPr>
              <a:t> «</a:t>
            </a:r>
            <a:r>
              <a:rPr lang="ru-RU" sz="3200" b="1" i="1" dirty="0" err="1">
                <a:solidFill>
                  <a:srgbClr val="FF0000"/>
                </a:solidFill>
              </a:rPr>
              <a:t>Чарівні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квадрати</a:t>
            </a:r>
            <a:r>
              <a:rPr lang="ru-RU" sz="3200" b="1" i="1" dirty="0">
                <a:solidFill>
                  <a:srgbClr val="FF000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01760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/>
              <a:t>Прочитай слова у рядках </a:t>
            </a:r>
            <a:r>
              <a:rPr lang="ru-RU" b="1" i="1" dirty="0" smtClean="0"/>
              <a:t>і </a:t>
            </a:r>
            <a:r>
              <a:rPr lang="ru-RU" b="1" i="1" dirty="0" err="1" smtClean="0"/>
              <a:t>стовпчиках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09726"/>
              </p:ext>
            </p:extLst>
          </p:nvPr>
        </p:nvGraphicFramePr>
        <p:xfrm>
          <a:off x="467544" y="1772816"/>
          <a:ext cx="1872208" cy="16958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8052"/>
                <a:gridCol w="468052"/>
                <a:gridCol w="468052"/>
                <a:gridCol w="468052"/>
              </a:tblGrid>
              <a:tr h="418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У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О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2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68713" y="330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29327"/>
              </p:ext>
            </p:extLst>
          </p:nvPr>
        </p:nvGraphicFramePr>
        <p:xfrm>
          <a:off x="2720255" y="1772817"/>
          <a:ext cx="1851744" cy="1695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2936"/>
                <a:gridCol w="462936"/>
                <a:gridCol w="462936"/>
                <a:gridCol w="462936"/>
              </a:tblGrid>
              <a:tr h="4182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Б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2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Р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Я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2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04048" y="1024869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  </a:t>
            </a:r>
            <a:r>
              <a:rPr lang="ru-RU" b="1" i="1" dirty="0" err="1"/>
              <a:t>Склади</a:t>
            </a:r>
            <a:r>
              <a:rPr lang="ru-RU" b="1" i="1" dirty="0"/>
              <a:t> слова по </a:t>
            </a:r>
            <a:r>
              <a:rPr lang="ru-RU" b="1" i="1" dirty="0" err="1"/>
              <a:t>горизонталі</a:t>
            </a:r>
            <a:r>
              <a:rPr lang="ru-RU" b="1" i="1" dirty="0"/>
              <a:t> і по </a:t>
            </a:r>
            <a:r>
              <a:rPr lang="ru-RU" b="1" i="1" dirty="0" err="1" smtClean="0"/>
              <a:t>вертикалі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88435"/>
              </p:ext>
            </p:extLst>
          </p:nvPr>
        </p:nvGraphicFramePr>
        <p:xfrm>
          <a:off x="6876255" y="1844825"/>
          <a:ext cx="1656185" cy="16238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7107"/>
                <a:gridCol w="544539"/>
                <a:gridCol w="544539"/>
              </a:tblGrid>
              <a:tr h="541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РІ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43292"/>
              </p:ext>
            </p:extLst>
          </p:nvPr>
        </p:nvGraphicFramePr>
        <p:xfrm>
          <a:off x="5004048" y="1844824"/>
          <a:ext cx="1656184" cy="16238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2782"/>
                <a:gridCol w="551341"/>
                <a:gridCol w="552061"/>
              </a:tblGrid>
              <a:tr h="531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РО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0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СІ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СИ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841750" y="3240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6080" y="36734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Прочитай загадку</a:t>
            </a:r>
            <a:endParaRPr lang="ru-RU" dirty="0">
              <a:effectLst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725402"/>
              </p:ext>
            </p:extLst>
          </p:nvPr>
        </p:nvGraphicFramePr>
        <p:xfrm>
          <a:off x="465444" y="4042807"/>
          <a:ext cx="4754632" cy="235061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4329"/>
                <a:gridCol w="594329"/>
                <a:gridCol w="594329"/>
                <a:gridCol w="594329"/>
                <a:gridCol w="594329"/>
                <a:gridCol w="594329"/>
                <a:gridCol w="594329"/>
                <a:gridCol w="594329"/>
              </a:tblGrid>
              <a:tr h="783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бі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ріл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є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чор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вмі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ння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є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3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той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від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є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96136" y="366077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Прочитай </a:t>
            </a:r>
            <a:r>
              <a:rPr lang="ru-RU" b="1" i="1" dirty="0" err="1"/>
              <a:t>прислів’я</a:t>
            </a:r>
            <a:endParaRPr lang="ru-RU" dirty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51571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171338"/>
              </p:ext>
            </p:extLst>
          </p:nvPr>
        </p:nvGraphicFramePr>
        <p:xfrm>
          <a:off x="5364088" y="4042808"/>
          <a:ext cx="3525190" cy="23385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05038"/>
                <a:gridCol w="705038"/>
                <a:gridCol w="705038"/>
                <a:gridCol w="705038"/>
                <a:gridCol w="705038"/>
              </a:tblGrid>
              <a:tr h="116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сні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69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хлі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5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990099"/>
                </a:solidFill>
              </a:rPr>
              <a:t>Метод </a:t>
            </a:r>
            <a:r>
              <a:rPr lang="ru-RU" sz="3200" b="1" dirty="0" err="1">
                <a:solidFill>
                  <a:srgbClr val="990099"/>
                </a:solidFill>
              </a:rPr>
              <a:t>незакінчених</a:t>
            </a:r>
            <a:r>
              <a:rPr lang="ru-RU" sz="3200" b="1" dirty="0">
                <a:solidFill>
                  <a:srgbClr val="990099"/>
                </a:solidFill>
              </a:rPr>
              <a:t> </a:t>
            </a:r>
            <a:r>
              <a:rPr lang="ru-RU" sz="3200" b="1" dirty="0" err="1" smtClean="0">
                <a:solidFill>
                  <a:srgbClr val="990099"/>
                </a:solidFill>
              </a:rPr>
              <a:t>речень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600" b="1" dirty="0" err="1">
                <a:solidFill>
                  <a:srgbClr val="00B050"/>
                </a:solidFill>
              </a:rPr>
              <a:t>Відповіді</a:t>
            </a:r>
            <a:r>
              <a:rPr lang="ru-RU" sz="2600" b="1" dirty="0">
                <a:solidFill>
                  <a:srgbClr val="00B050"/>
                </a:solidFill>
              </a:rPr>
              <a:t> на </a:t>
            </a:r>
            <a:r>
              <a:rPr lang="ru-RU" sz="2600" b="1" dirty="0" err="1">
                <a:solidFill>
                  <a:srgbClr val="00B050"/>
                </a:solidFill>
              </a:rPr>
              <a:t>ці</a:t>
            </a:r>
            <a:r>
              <a:rPr lang="ru-RU" sz="2600" b="1" dirty="0">
                <a:solidFill>
                  <a:srgbClr val="00B050"/>
                </a:solidFill>
              </a:rPr>
              <a:t> </a:t>
            </a:r>
            <a:r>
              <a:rPr lang="ru-RU" sz="2600" b="1" dirty="0" err="1">
                <a:solidFill>
                  <a:srgbClr val="00B050"/>
                </a:solidFill>
              </a:rPr>
              <a:t>запитання</a:t>
            </a:r>
            <a:r>
              <a:rPr lang="ru-RU" sz="2600" b="1" dirty="0">
                <a:solidFill>
                  <a:srgbClr val="00B050"/>
                </a:solidFill>
              </a:rPr>
              <a:t> </a:t>
            </a:r>
            <a:r>
              <a:rPr lang="ru-RU" sz="2600" b="1" dirty="0" err="1">
                <a:solidFill>
                  <a:srgbClr val="00B050"/>
                </a:solidFill>
              </a:rPr>
              <a:t>допоможуть</a:t>
            </a:r>
            <a:r>
              <a:rPr lang="ru-RU" sz="2600" b="1" dirty="0">
                <a:solidFill>
                  <a:srgbClr val="00B050"/>
                </a:solidFill>
              </a:rPr>
              <a:t> </a:t>
            </a:r>
            <a:r>
              <a:rPr lang="ru-RU" sz="2600" b="1" dirty="0" err="1">
                <a:solidFill>
                  <a:srgbClr val="00B050"/>
                </a:solidFill>
              </a:rPr>
              <a:t>з’ясувати</a:t>
            </a:r>
            <a:r>
              <a:rPr lang="ru-RU" sz="2600" b="1" dirty="0">
                <a:solidFill>
                  <a:srgbClr val="00B050"/>
                </a:solidFill>
              </a:rPr>
              <a:t> </a:t>
            </a:r>
            <a:r>
              <a:rPr lang="ru-RU" sz="2600" b="1" dirty="0" err="1">
                <a:solidFill>
                  <a:srgbClr val="00B050"/>
                </a:solidFill>
              </a:rPr>
              <a:t>напрямок</a:t>
            </a:r>
            <a:r>
              <a:rPr lang="ru-RU" sz="2600" b="1" dirty="0">
                <a:solidFill>
                  <a:srgbClr val="00B050"/>
                </a:solidFill>
              </a:rPr>
              <a:t>, обрати </a:t>
            </a:r>
            <a:r>
              <a:rPr lang="ru-RU" sz="2600" b="1" dirty="0" err="1">
                <a:solidFill>
                  <a:srgbClr val="00B050"/>
                </a:solidFill>
              </a:rPr>
              <a:t>форми</a:t>
            </a:r>
            <a:r>
              <a:rPr lang="ru-RU" sz="2600" b="1" dirty="0">
                <a:solidFill>
                  <a:srgbClr val="00B050"/>
                </a:solidFill>
              </a:rPr>
              <a:t> і </a:t>
            </a:r>
            <a:r>
              <a:rPr lang="ru-RU" sz="2600" b="1" dirty="0" err="1">
                <a:solidFill>
                  <a:srgbClr val="00B050"/>
                </a:solidFill>
              </a:rPr>
              <a:t>методи</a:t>
            </a:r>
            <a:r>
              <a:rPr lang="ru-RU" sz="2600" b="1" dirty="0">
                <a:solidFill>
                  <a:srgbClr val="00B050"/>
                </a:solidFill>
              </a:rPr>
              <a:t> </a:t>
            </a:r>
            <a:r>
              <a:rPr lang="ru-RU" sz="2600" b="1" dirty="0" err="1">
                <a:solidFill>
                  <a:srgbClr val="00B050"/>
                </a:solidFill>
              </a:rPr>
              <a:t>роботи</a:t>
            </a:r>
            <a:r>
              <a:rPr lang="ru-RU" sz="2600" b="1" dirty="0">
                <a:solidFill>
                  <a:srgbClr val="00B05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981289"/>
            <a:ext cx="7488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dirty="0"/>
              <a:t>     </a:t>
            </a:r>
            <a:r>
              <a:rPr lang="ru-RU" sz="2000" b="1" dirty="0" err="1" smtClean="0">
                <a:solidFill>
                  <a:srgbClr val="9966FF"/>
                </a:solidFill>
              </a:rPr>
              <a:t>Пропоную</a:t>
            </a:r>
            <a:r>
              <a:rPr lang="ru-RU" sz="2000" b="1" dirty="0" smtClean="0">
                <a:solidFill>
                  <a:srgbClr val="9966FF"/>
                </a:solidFill>
              </a:rPr>
              <a:t> </a:t>
            </a:r>
            <a:r>
              <a:rPr lang="ru-RU" sz="2000" b="1" dirty="0" err="1">
                <a:solidFill>
                  <a:srgbClr val="9966FF"/>
                </a:solidFill>
              </a:rPr>
              <a:t>учням</a:t>
            </a:r>
            <a:r>
              <a:rPr lang="ru-RU" sz="2000" b="1" dirty="0">
                <a:solidFill>
                  <a:srgbClr val="9966FF"/>
                </a:solidFill>
              </a:rPr>
              <a:t> </a:t>
            </a:r>
            <a:r>
              <a:rPr lang="ru-RU" sz="2000" b="1" dirty="0" err="1">
                <a:solidFill>
                  <a:srgbClr val="9966FF"/>
                </a:solidFill>
              </a:rPr>
              <a:t>продовжити</a:t>
            </a:r>
            <a:r>
              <a:rPr lang="ru-RU" sz="2000" b="1" dirty="0">
                <a:solidFill>
                  <a:srgbClr val="9966FF"/>
                </a:solidFill>
              </a:rPr>
              <a:t> </a:t>
            </a:r>
            <a:r>
              <a:rPr lang="ru-RU" sz="2000" b="1" dirty="0" err="1">
                <a:solidFill>
                  <a:srgbClr val="9966FF"/>
                </a:solidFill>
              </a:rPr>
              <a:t>речення</a:t>
            </a:r>
            <a:r>
              <a:rPr lang="ru-RU" sz="2000" b="1" dirty="0">
                <a:solidFill>
                  <a:srgbClr val="9966FF"/>
                </a:solidFill>
              </a:rPr>
              <a:t>:</a:t>
            </a:r>
          </a:p>
          <a:p>
            <a:pPr eaLnBrk="1" hangingPunct="1"/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навчитися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,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… </a:t>
            </a:r>
          </a:p>
          <a:p>
            <a:pPr eaLnBrk="1" hangingPunct="1"/>
            <a:r>
              <a:rPr lang="ru-RU" dirty="0" err="1"/>
              <a:t>Розвинути</a:t>
            </a:r>
            <a:r>
              <a:rPr lang="ru-RU" dirty="0"/>
              <a:t> </a:t>
            </a:r>
            <a:r>
              <a:rPr lang="ru-RU" dirty="0" err="1"/>
              <a:t>пам’ять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типу… </a:t>
            </a:r>
          </a:p>
          <a:p>
            <a:pPr eaLnBrk="1" hangingPunct="1"/>
            <a:r>
              <a:rPr lang="ru-RU" dirty="0" err="1"/>
              <a:t>Мені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розвинути</a:t>
            </a:r>
            <a:r>
              <a:rPr lang="ru-RU" dirty="0"/>
              <a:t> в себе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… </a:t>
            </a:r>
          </a:p>
          <a:p>
            <a:pPr eaLnBrk="1" hangingPunct="1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таким чином… </a:t>
            </a:r>
          </a:p>
          <a:p>
            <a:pPr eaLnBrk="1" hangingPunct="1"/>
            <a:r>
              <a:rPr lang="ru-RU" dirty="0" err="1"/>
              <a:t>Набуті</a:t>
            </a:r>
            <a:r>
              <a:rPr lang="ru-RU" dirty="0"/>
              <a:t> на уроках…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можу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… </a:t>
            </a:r>
          </a:p>
          <a:p>
            <a:pPr eaLnBrk="1" hangingPunct="1"/>
            <a:r>
              <a:rPr lang="ru-RU" dirty="0" err="1"/>
              <a:t>Якщо</a:t>
            </a:r>
            <a:r>
              <a:rPr lang="ru-RU" dirty="0"/>
              <a:t> я </a:t>
            </a:r>
            <a:r>
              <a:rPr lang="ru-RU" dirty="0" err="1"/>
              <a:t>знатиму</a:t>
            </a:r>
            <a:r>
              <a:rPr lang="ru-RU" dirty="0"/>
              <a:t>…, то </a:t>
            </a:r>
            <a:r>
              <a:rPr lang="ru-RU" dirty="0" err="1"/>
              <a:t>зможу</a:t>
            </a:r>
            <a:r>
              <a:rPr lang="ru-RU" dirty="0"/>
              <a:t>…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2"/>
          <a:stretch/>
        </p:blipFill>
        <p:spPr>
          <a:xfrm>
            <a:off x="755576" y="4152945"/>
            <a:ext cx="3336371" cy="228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52945"/>
            <a:ext cx="3240360" cy="228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3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2074242"/>
          </a:xfrm>
        </p:spPr>
        <p:txBody>
          <a:bodyPr/>
          <a:lstStyle/>
          <a:p>
            <a:r>
              <a:rPr lang="uk-UA" sz="3600" b="1" dirty="0" smtClean="0">
                <a:solidFill>
                  <a:srgbClr val="CC0066"/>
                </a:solidFill>
              </a:rPr>
              <a:t>«Незвичайна </a:t>
            </a:r>
            <a:r>
              <a:rPr lang="uk-UA" sz="3600" b="1" dirty="0">
                <a:solidFill>
                  <a:srgbClr val="CC0066"/>
                </a:solidFill>
              </a:rPr>
              <a:t>декламація» </a:t>
            </a:r>
            <a:r>
              <a:rPr lang="uk-UA" sz="3600" b="1" dirty="0" smtClean="0">
                <a:solidFill>
                  <a:srgbClr val="CC0066"/>
                </a:solidFill>
              </a:rPr>
              <a:t>віршів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2400" dirty="0"/>
              <a:t>- коли сильно замерзли;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- коли придавили ногу;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- коли дуже хочеться спати;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uk-UA" sz="2400" dirty="0"/>
              <a:t>- коли до дзвоника з уроку залишилось 30 секунд та інше.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667438" y="2283837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 </a:t>
            </a:r>
            <a:endParaRPr lang="ru-RU" b="1" dirty="0"/>
          </a:p>
          <a:p>
            <a:r>
              <a:rPr lang="ru-RU" b="1" dirty="0"/>
              <a:t> </a:t>
            </a:r>
            <a:r>
              <a:rPr lang="ru-RU" b="1" dirty="0" err="1"/>
              <a:t>Шановні</a:t>
            </a:r>
            <a:r>
              <a:rPr lang="ru-RU" b="1" dirty="0"/>
              <a:t> </a:t>
            </a:r>
            <a:r>
              <a:rPr lang="ru-RU" b="1" dirty="0" err="1"/>
              <a:t>колеги</a:t>
            </a:r>
            <a:r>
              <a:rPr lang="ru-RU" b="1" dirty="0"/>
              <a:t> </a:t>
            </a:r>
            <a:r>
              <a:rPr lang="ru-RU" b="1" dirty="0" err="1"/>
              <a:t>жіночої</a:t>
            </a:r>
            <a:r>
              <a:rPr lang="ru-RU" b="1" dirty="0"/>
              <a:t> </a:t>
            </a:r>
            <a:r>
              <a:rPr lang="ru-RU" b="1" dirty="0" err="1"/>
              <a:t>статі</a:t>
            </a:r>
            <a:r>
              <a:rPr lang="ru-RU" b="1" dirty="0"/>
              <a:t>! </a:t>
            </a:r>
            <a:br>
              <a:rPr lang="ru-RU" b="1" dirty="0"/>
            </a:br>
            <a:r>
              <a:rPr lang="ru-RU" b="1" dirty="0" err="1"/>
              <a:t>Бувайте</a:t>
            </a:r>
            <a:r>
              <a:rPr lang="ru-RU" b="1" dirty="0"/>
              <a:t> </a:t>
            </a:r>
            <a:r>
              <a:rPr lang="ru-RU" b="1" dirty="0" err="1"/>
              <a:t>здорові</a:t>
            </a:r>
            <a:r>
              <a:rPr lang="ru-RU" b="1" dirty="0"/>
              <a:t>, </a:t>
            </a:r>
            <a:r>
              <a:rPr lang="ru-RU" b="1" dirty="0" err="1"/>
              <a:t>бувайте</a:t>
            </a:r>
            <a:r>
              <a:rPr lang="ru-RU" b="1" dirty="0"/>
              <a:t> </a:t>
            </a:r>
            <a:r>
              <a:rPr lang="ru-RU" b="1" dirty="0" err="1"/>
              <a:t>багаті</a:t>
            </a:r>
            <a:r>
              <a:rPr lang="ru-RU" b="1" dirty="0"/>
              <a:t>! </a:t>
            </a:r>
            <a:br>
              <a:rPr lang="ru-RU" b="1" dirty="0"/>
            </a:br>
            <a:r>
              <a:rPr lang="ru-RU" b="1" dirty="0" err="1"/>
              <a:t>Мужчини</a:t>
            </a:r>
            <a:r>
              <a:rPr lang="ru-RU" b="1" dirty="0"/>
              <a:t> </a:t>
            </a:r>
            <a:r>
              <a:rPr lang="ru-RU" b="1" dirty="0" err="1"/>
              <a:t>несуть</a:t>
            </a:r>
            <a:r>
              <a:rPr lang="ru-RU" b="1" dirty="0"/>
              <a:t> вам і </a:t>
            </a:r>
            <a:r>
              <a:rPr lang="ru-RU" b="1" dirty="0" err="1"/>
              <a:t>квіти</a:t>
            </a:r>
            <a:r>
              <a:rPr lang="ru-RU" b="1" dirty="0"/>
              <a:t>, й </a:t>
            </a:r>
            <a:r>
              <a:rPr lang="ru-RU" b="1" dirty="0" err="1"/>
              <a:t>серця</a:t>
            </a:r>
            <a:r>
              <a:rPr lang="ru-RU" b="1" dirty="0"/>
              <a:t> -</a:t>
            </a:r>
            <a:br>
              <a:rPr lang="ru-RU" b="1" dirty="0"/>
            </a:br>
            <a:r>
              <a:rPr lang="ru-RU" b="1" dirty="0"/>
              <a:t>Не </a:t>
            </a:r>
            <a:r>
              <a:rPr lang="ru-RU" b="1" dirty="0" err="1"/>
              <a:t>тільки</a:t>
            </a:r>
            <a:r>
              <a:rPr lang="ru-RU" b="1" dirty="0"/>
              <a:t> у свято - </a:t>
            </a:r>
            <a:r>
              <a:rPr lang="ru-RU" b="1" dirty="0" err="1"/>
              <a:t>щодня</a:t>
            </a:r>
            <a:r>
              <a:rPr lang="ru-RU" b="1" dirty="0"/>
              <a:t>, без </a:t>
            </a:r>
            <a:r>
              <a:rPr lang="ru-RU" b="1" dirty="0" err="1"/>
              <a:t>кінця</a:t>
            </a:r>
            <a:r>
              <a:rPr lang="ru-RU" b="1" dirty="0"/>
              <a:t>. </a:t>
            </a:r>
            <a:br>
              <a:rPr lang="ru-RU" b="1" dirty="0"/>
            </a:br>
            <a:r>
              <a:rPr lang="ru-RU" b="1" dirty="0"/>
              <a:t>Вам </a:t>
            </a:r>
            <a:r>
              <a:rPr lang="ru-RU" b="1" dirty="0" err="1"/>
              <a:t>щиро</a:t>
            </a:r>
            <a:r>
              <a:rPr lang="ru-RU" b="1" dirty="0"/>
              <a:t> </a:t>
            </a:r>
            <a:r>
              <a:rPr lang="ru-RU" b="1" dirty="0" err="1" smtClean="0"/>
              <a:t>бажаю</a:t>
            </a:r>
            <a:r>
              <a:rPr lang="ru-RU" b="1" dirty="0" smtClean="0"/>
              <a:t> </a:t>
            </a:r>
            <a:r>
              <a:rPr lang="ru-RU" b="1" dirty="0" err="1"/>
              <a:t>здоров´я</a:t>
            </a:r>
            <a:r>
              <a:rPr lang="ru-RU" b="1" dirty="0"/>
              <a:t> </a:t>
            </a:r>
            <a:r>
              <a:rPr lang="ru-RU" b="1" dirty="0" err="1"/>
              <a:t>міцного</a:t>
            </a:r>
            <a:r>
              <a:rPr lang="ru-RU" b="1" dirty="0"/>
              <a:t>, </a:t>
            </a:r>
            <a:br>
              <a:rPr lang="ru-RU" b="1" dirty="0"/>
            </a:br>
            <a:r>
              <a:rPr lang="ru-RU" b="1" dirty="0" err="1"/>
              <a:t>Надії</a:t>
            </a:r>
            <a:r>
              <a:rPr lang="ru-RU" b="1" dirty="0"/>
              <a:t> на </a:t>
            </a:r>
            <a:r>
              <a:rPr lang="ru-RU" b="1" dirty="0" err="1"/>
              <a:t>краще</a:t>
            </a:r>
            <a:r>
              <a:rPr lang="ru-RU" b="1" dirty="0"/>
              <a:t> й </a:t>
            </a:r>
            <a:r>
              <a:rPr lang="ru-RU" b="1" dirty="0" err="1"/>
              <a:t>підтримки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Бога. </a:t>
            </a:r>
            <a:br>
              <a:rPr lang="ru-RU" b="1" dirty="0"/>
            </a:br>
            <a:r>
              <a:rPr lang="ru-RU" b="1" dirty="0"/>
              <a:t>Хай </a:t>
            </a:r>
            <a:r>
              <a:rPr lang="ru-RU" b="1" dirty="0" err="1"/>
              <a:t>успіхи</a:t>
            </a:r>
            <a:r>
              <a:rPr lang="ru-RU" b="1" dirty="0"/>
              <a:t> вас у </a:t>
            </a:r>
            <a:r>
              <a:rPr lang="ru-RU" b="1" dirty="0" err="1"/>
              <a:t>житті</a:t>
            </a:r>
            <a:r>
              <a:rPr lang="ru-RU" b="1" dirty="0"/>
              <a:t> не </a:t>
            </a:r>
            <a:r>
              <a:rPr lang="ru-RU" b="1" dirty="0" err="1"/>
              <a:t>минають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І </a:t>
            </a:r>
            <a:r>
              <a:rPr lang="ru-RU" b="1" dirty="0" err="1"/>
              <a:t>усмішки</a:t>
            </a:r>
            <a:r>
              <a:rPr lang="ru-RU" b="1" dirty="0"/>
              <a:t> в ваших очах </a:t>
            </a:r>
            <a:r>
              <a:rPr lang="ru-RU" b="1" dirty="0" err="1"/>
              <a:t>розквітають</a:t>
            </a:r>
            <a:r>
              <a:rPr lang="ru-RU" b="1" dirty="0"/>
              <a:t>!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98900"/>
            <a:ext cx="3688538" cy="276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75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3" y="116632"/>
            <a:ext cx="8229600" cy="11430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 </a:t>
            </a:r>
            <a:r>
              <a:rPr lang="uk-UA" sz="4800" b="1" dirty="0">
                <a:solidFill>
                  <a:srgbClr val="FF0000"/>
                </a:solidFill>
              </a:rPr>
              <a:t>Д</a:t>
            </a:r>
            <a:r>
              <a:rPr lang="uk-UA" sz="4800" b="1" dirty="0" smtClean="0">
                <a:solidFill>
                  <a:srgbClr val="FF0000"/>
                </a:solidFill>
              </a:rPr>
              <a:t>ерево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читача</a:t>
            </a:r>
            <a:endParaRPr lang="ru-RU" sz="4800" b="1" dirty="0"/>
          </a:p>
        </p:txBody>
      </p:sp>
      <p:pic>
        <p:nvPicPr>
          <p:cNvPr id="4" name="Объект 3" descr="D:\Катя\Робочій стіл\Картинки\070428_1385525068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7455" y="1196753"/>
            <a:ext cx="4398761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3071" y="1844824"/>
            <a:ext cx="2028769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79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1282154"/>
          </a:xfrm>
        </p:spPr>
        <p:txBody>
          <a:bodyPr/>
          <a:lstStyle/>
          <a:p>
            <a:r>
              <a:rPr lang="uk-UA" sz="6000" b="1" dirty="0">
                <a:solidFill>
                  <a:srgbClr val="CC0099"/>
                </a:solidFill>
              </a:rPr>
              <a:t>Сонечко доброзичливості</a:t>
            </a:r>
            <a:endParaRPr lang="ru-RU" sz="6000" dirty="0"/>
          </a:p>
        </p:txBody>
      </p:sp>
      <p:pic>
        <p:nvPicPr>
          <p:cNvPr id="4" name="Объект 3" descr="C:\Users\Катя\Desktop\СОНЕЧКО-СОНЕЧКО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5" y="1844824"/>
            <a:ext cx="5077296" cy="4670276"/>
          </a:xfrm>
          <a:prstGeom prst="rect">
            <a:avLst/>
          </a:prstGeom>
        </p:spPr>
      </p:pic>
      <p:pic>
        <p:nvPicPr>
          <p:cNvPr id="1026" name="Picture 2" descr="C:\Users\Катя\Desktop\2017_03_01\IMG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48" y="1700808"/>
            <a:ext cx="1328737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тя\Desktop\2017_03_01\IMG_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3628"/>
            <a:ext cx="1250029" cy="150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тя\Desktop\2017_03_02\IMG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6" y="3635281"/>
            <a:ext cx="1152129" cy="15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атя\Desktop\2017_03_02\IMG_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065" y="3635281"/>
            <a:ext cx="1225344" cy="16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атя\Desktop\2017_03_02\IMG_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73" y="5112495"/>
            <a:ext cx="1074463" cy="13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Катя\Desktop\2017_03_02\IMG_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80331"/>
            <a:ext cx="1323727" cy="107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2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696744" cy="2952328"/>
          </a:xfrm>
        </p:spPr>
        <p:txBody>
          <a:bodyPr/>
          <a:lstStyle/>
          <a:p>
            <a:pPr algn="l"/>
            <a:r>
              <a:rPr lang="ru-RU" sz="1600" dirty="0"/>
              <a:t/>
            </a:r>
            <a:br>
              <a:rPr lang="ru-RU" sz="1600" dirty="0"/>
            </a:br>
            <a:r>
              <a:rPr lang="uk-UA" sz="2400" b="1" u="sng" dirty="0" smtClean="0">
                <a:solidFill>
                  <a:srgbClr val="FF0000"/>
                </a:solidFill>
              </a:rPr>
              <a:t>Качуренко </a:t>
            </a:r>
            <a:r>
              <a:rPr lang="uk-UA" sz="2400" b="1" u="sng" dirty="0">
                <a:solidFill>
                  <a:srgbClr val="FF0000"/>
                </a:solidFill>
              </a:rPr>
              <a:t>Катерина Василівна                        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Посада </a:t>
            </a:r>
            <a:r>
              <a:rPr lang="uk-UA" sz="1800" u="sng" dirty="0"/>
              <a:t>вчитель початкових класів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Освіта </a:t>
            </a:r>
            <a:r>
              <a:rPr lang="uk-UA" sz="1800" dirty="0"/>
              <a:t>(що, коли) </a:t>
            </a:r>
            <a:r>
              <a:rPr lang="uk-UA" sz="1800" u="sng" dirty="0"/>
              <a:t>Уманський педагогічний інститут ім. П. Г.Тичини 1981 р.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Спеціальність за дипломом </a:t>
            </a:r>
            <a:r>
              <a:rPr lang="uk-UA" sz="1800" u="sng" dirty="0"/>
              <a:t>педагогіка і методика початкового навчання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Кваліфікаційна категорія</a:t>
            </a:r>
            <a:r>
              <a:rPr lang="uk-UA" sz="1800" dirty="0"/>
              <a:t>, </a:t>
            </a:r>
            <a:r>
              <a:rPr lang="uk-UA" sz="1800" b="1" dirty="0"/>
              <a:t>педагогічне звання </a:t>
            </a:r>
            <a:r>
              <a:rPr lang="uk-UA" sz="1800" u="sng" dirty="0"/>
              <a:t>спеціаліст вищої категорії, «старший вчитель»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Курсова перепідготовка </a:t>
            </a:r>
            <a:r>
              <a:rPr lang="uk-UA" sz="1800" dirty="0"/>
              <a:t>(місце, дата, № посвідчення) </a:t>
            </a:r>
            <a:r>
              <a:rPr lang="uk-UA" sz="1800" u="sng" dirty="0"/>
              <a:t>м. Дніпро з 07 листопада по 18 листопада № ДН 24983906/ 7637-16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uk-UA" sz="1800" b="1" dirty="0"/>
              <a:t>Педагогічний стаж/на </a:t>
            </a:r>
            <a:r>
              <a:rPr lang="uk-UA" sz="1800" dirty="0"/>
              <a:t>посаді </a:t>
            </a:r>
            <a:r>
              <a:rPr lang="uk-UA" sz="1800" u="sng" dirty="0"/>
              <a:t>35 років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4" y="476672"/>
            <a:ext cx="1727703" cy="2592288"/>
          </a:xfrm>
        </p:spPr>
      </p:pic>
      <p:sp>
        <p:nvSpPr>
          <p:cNvPr id="3" name="TextBox 2"/>
          <p:cNvSpPr txBox="1"/>
          <p:nvPr/>
        </p:nvSpPr>
        <p:spPr>
          <a:xfrm>
            <a:off x="611560" y="4163596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C0066"/>
                </a:solidFill>
              </a:rPr>
              <a:t>Творче кредо: </a:t>
            </a:r>
            <a:r>
              <a:rPr lang="uk-UA" sz="2400" b="1" dirty="0" smtClean="0"/>
              <a:t>пізнавати нове, вірити в дитину і радіти життю, цінувати кожну його хвилину, нести радість. У книгах шукати істину, у людях мудрість.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4206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3" t="24648" r="36035" b="9622"/>
          <a:stretch/>
        </p:blipFill>
        <p:spPr bwMode="auto">
          <a:xfrm>
            <a:off x="2433100" y="242532"/>
            <a:ext cx="4248472" cy="633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2539" y="1647500"/>
            <a:ext cx="936104" cy="400110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</a:rPr>
              <a:t>квіти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822" y="2232276"/>
            <a:ext cx="198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99FF"/>
                </a:solidFill>
              </a:rPr>
              <a:t>привітання</a:t>
            </a:r>
            <a:endParaRPr lang="ru-RU" sz="2000" b="1" dirty="0">
              <a:solidFill>
                <a:srgbClr val="FF99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1878" y="179988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чоловіки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9123" y="2700819"/>
            <a:ext cx="152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сюрприз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249289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FF00"/>
                </a:solidFill>
              </a:rPr>
              <a:t>к</a:t>
            </a:r>
            <a:r>
              <a:rPr lang="uk-UA" sz="2000" b="1" dirty="0" smtClean="0">
                <a:solidFill>
                  <a:srgbClr val="00FF00"/>
                </a:solidFill>
              </a:rPr>
              <a:t>ороткий</a:t>
            </a:r>
            <a:r>
              <a:rPr lang="uk-UA" dirty="0" smtClean="0">
                <a:solidFill>
                  <a:srgbClr val="00FF00"/>
                </a:solidFill>
              </a:rPr>
              <a:t> </a:t>
            </a:r>
            <a:r>
              <a:rPr lang="uk-UA" b="1" dirty="0" smtClean="0">
                <a:solidFill>
                  <a:srgbClr val="00FF00"/>
                </a:solidFill>
              </a:rPr>
              <a:t>день</a:t>
            </a:r>
            <a:endParaRPr lang="ru-RU" b="1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916" y="3088089"/>
            <a:ext cx="286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Грошова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винагорода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22628" r="19683" b="10130"/>
          <a:stretch/>
        </p:blipFill>
        <p:spPr bwMode="auto">
          <a:xfrm>
            <a:off x="251520" y="260648"/>
            <a:ext cx="8675523" cy="643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7647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60648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C0066"/>
                </a:solidFill>
              </a:rPr>
              <a:t>Сніжний</a:t>
            </a:r>
            <a:r>
              <a:rPr lang="uk-UA" sz="4400" dirty="0" smtClean="0">
                <a:solidFill>
                  <a:srgbClr val="CC0066"/>
                </a:solidFill>
              </a:rPr>
              <a:t> </a:t>
            </a:r>
            <a:r>
              <a:rPr lang="uk-UA" sz="4400" b="1" dirty="0" smtClean="0">
                <a:solidFill>
                  <a:srgbClr val="CC0066"/>
                </a:solidFill>
              </a:rPr>
              <a:t>ком</a:t>
            </a:r>
            <a:endParaRPr lang="ru-RU" sz="44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23528" y="330845"/>
            <a:ext cx="6136337" cy="6172200"/>
            <a:chOff x="902" y="2034"/>
            <a:chExt cx="10345" cy="97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327" y="2034"/>
              <a:ext cx="7904" cy="1156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2300" b="1" dirty="0" smtClean="0">
                  <a:solidFill>
                    <a:schemeClr val="bg1"/>
                  </a:solidFill>
                  <a:latin typeface="Calibri" pitchFamily="34" charset="0"/>
                </a:rPr>
                <a:t>«</a:t>
              </a:r>
              <a:r>
                <a:rPr lang="uk-UA" sz="2300" b="1" dirty="0">
                  <a:solidFill>
                    <a:schemeClr val="bg1"/>
                  </a:solidFill>
                  <a:latin typeface="Calibri" pitchFamily="34" charset="0"/>
                </a:rPr>
                <a:t>Козацькому роду немає переводу»</a:t>
              </a:r>
              <a:endParaRPr lang="ru-RU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3422" y="3474"/>
              <a:ext cx="7809" cy="108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endParaRPr lang="uk-UA" sz="1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uk-UA" sz="2300" b="1" dirty="0">
                  <a:solidFill>
                    <a:schemeClr val="bg1"/>
                  </a:solidFill>
                  <a:latin typeface="Calibri" pitchFamily="34" charset="0"/>
                </a:rPr>
                <a:t>«Бути ввічливим – це добре»</a:t>
              </a:r>
              <a:endParaRPr lang="ru-RU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422" y="4914"/>
              <a:ext cx="7809" cy="110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2300" b="1" dirty="0">
                  <a:solidFill>
                    <a:schemeClr val="bg1"/>
                  </a:solidFill>
                  <a:latin typeface="Calibri" pitchFamily="34" charset="0"/>
                </a:rPr>
                <a:t>«Матусі рідненькій вклонюся низенько»</a:t>
              </a:r>
              <a:endParaRPr lang="ru-RU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422" y="6354"/>
              <a:ext cx="7809" cy="108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endParaRPr lang="uk-UA" sz="1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uk-UA" sz="2300" b="1" dirty="0">
                  <a:solidFill>
                    <a:schemeClr val="bg1"/>
                  </a:solidFill>
                  <a:latin typeface="Calibri" pitchFamily="34" charset="0"/>
                </a:rPr>
                <a:t>«Світ навколо нас»</a:t>
              </a:r>
              <a:endParaRPr lang="ru-RU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422" y="7794"/>
              <a:ext cx="7825" cy="108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endParaRPr lang="uk-UA" sz="1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uk-UA" sz="2300" b="1" dirty="0">
                  <a:solidFill>
                    <a:schemeClr val="bg1"/>
                  </a:solidFill>
                  <a:latin typeface="Calibri" pitchFamily="34" charset="0"/>
                </a:rPr>
                <a:t>«Добридень тобі, Україно»</a:t>
              </a:r>
              <a:endParaRPr lang="ru-RU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422" y="9234"/>
              <a:ext cx="7825" cy="108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endParaRPr lang="uk-UA" sz="1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uk-UA" sz="2300" b="1" dirty="0">
                  <a:solidFill>
                    <a:schemeClr val="bg1"/>
                  </a:solidFill>
                  <a:latin typeface="Calibri" pitchFamily="34" charset="0"/>
                </a:rPr>
                <a:t>«Книги наші вірні друзі»</a:t>
              </a:r>
              <a:endParaRPr lang="ru-RU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311" y="10674"/>
              <a:ext cx="7936" cy="108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endParaRPr lang="uk-UA" sz="1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>
                <a:spcAft>
                  <a:spcPts val="1000"/>
                </a:spcAft>
                <a:defRPr/>
              </a:pPr>
              <a:r>
                <a:rPr lang="uk-UA" sz="2300" b="1" dirty="0">
                  <a:solidFill>
                    <a:schemeClr val="bg1"/>
                  </a:solidFill>
                  <a:latin typeface="Calibri" pitchFamily="34" charset="0"/>
                </a:rPr>
                <a:t>«Цікаві перерви»</a:t>
              </a:r>
              <a:endParaRPr lang="ru-RU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462" y="2094"/>
              <a:ext cx="900" cy="900"/>
            </a:xfrm>
            <a:prstGeom prst="rightArrow">
              <a:avLst>
                <a:gd name="adj1" fmla="val 50000"/>
                <a:gd name="adj2" fmla="val 25000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2427" y="3559"/>
              <a:ext cx="900" cy="900"/>
            </a:xfrm>
            <a:prstGeom prst="rightArrow">
              <a:avLst>
                <a:gd name="adj1" fmla="val 50000"/>
                <a:gd name="adj2" fmla="val 25000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2421" y="4999"/>
              <a:ext cx="900" cy="900"/>
            </a:xfrm>
            <a:prstGeom prst="rightArrow">
              <a:avLst>
                <a:gd name="adj1" fmla="val 50000"/>
                <a:gd name="adj2" fmla="val 25000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AutoShape 16"/>
            <p:cNvSpPr>
              <a:spLocks noChangeArrowheads="1"/>
            </p:cNvSpPr>
            <p:nvPr/>
          </p:nvSpPr>
          <p:spPr bwMode="auto">
            <a:xfrm>
              <a:off x="2421" y="6419"/>
              <a:ext cx="900" cy="900"/>
            </a:xfrm>
            <a:prstGeom prst="rightArrow">
              <a:avLst>
                <a:gd name="adj1" fmla="val 50000"/>
                <a:gd name="adj2" fmla="val 25000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>
              <a:off x="2411" y="7879"/>
              <a:ext cx="900" cy="900"/>
            </a:xfrm>
            <a:prstGeom prst="rightArrow">
              <a:avLst>
                <a:gd name="adj1" fmla="val 50000"/>
                <a:gd name="adj2" fmla="val 25000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AutoShape 18"/>
            <p:cNvSpPr>
              <a:spLocks noChangeArrowheads="1"/>
            </p:cNvSpPr>
            <p:nvPr/>
          </p:nvSpPr>
          <p:spPr bwMode="auto">
            <a:xfrm>
              <a:off x="2424" y="9299"/>
              <a:ext cx="900" cy="900"/>
            </a:xfrm>
            <a:prstGeom prst="rightArrow">
              <a:avLst>
                <a:gd name="adj1" fmla="val 50000"/>
                <a:gd name="adj2" fmla="val 25000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2424" y="10724"/>
              <a:ext cx="900" cy="900"/>
            </a:xfrm>
            <a:prstGeom prst="rightArrow">
              <a:avLst>
                <a:gd name="adj1" fmla="val 50000"/>
                <a:gd name="adj2" fmla="val 25000"/>
              </a:avLst>
            </a:prstGeom>
            <a:ln w="9525">
              <a:solidFill>
                <a:srgbClr val="0000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902" y="2034"/>
              <a:ext cx="1428" cy="9720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wordArtVert" wrap="none"/>
            <a:lstStyle/>
            <a:p>
              <a:pPr algn="ctr">
                <a:defRPr/>
              </a:pPr>
              <a:r>
                <a:rPr lang="uk-UA" sz="2400" b="1" spc="-150" dirty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Century Gothic" pitchFamily="34" charset="0"/>
                </a:rPr>
                <a:t>Виховні заходи</a:t>
              </a:r>
              <a:endParaRPr lang="ru-RU" sz="2400" b="1" spc="-15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51" y="565224"/>
            <a:ext cx="2282197" cy="1711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951" y="2499370"/>
            <a:ext cx="2292689" cy="178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3792" b="4514"/>
          <a:stretch/>
        </p:blipFill>
        <p:spPr>
          <a:xfrm>
            <a:off x="6624951" y="4674246"/>
            <a:ext cx="2292689" cy="174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4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944216"/>
          </a:xfrm>
        </p:spPr>
        <p:txBody>
          <a:bodyPr/>
          <a:lstStyle/>
          <a:p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en-US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en-US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20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Нехай заслужено пишаються своїми відкриттями вчені,</a:t>
            </a:r>
            <a:b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нехай гордяться своїми патентами винахідники, нехай не без підстав</a:t>
            </a:r>
            <a:b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вважають свою місію особливо важливою медики, </a:t>
            </a:r>
            <a:r>
              <a:rPr lang="uk-UA" sz="20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священ</a:t>
            </a:r>
            <a:r>
              <a:rPr lang="uk-UA" sz="20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</a:t>
            </a:r>
            <a:r>
              <a:rPr lang="uk-UA" sz="20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ики</a:t>
            </a:r>
            <a: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b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державні діячі, але… коли в клас заходить учитель і починається</a:t>
            </a:r>
            <a:b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священне дійство, </a:t>
            </a:r>
            <a:r>
              <a:rPr lang="uk-UA" sz="2000" b="1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ім</a:t>
            </a:r>
            <a:r>
              <a:rPr lang="en-US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’</a:t>
            </a:r>
            <a: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я якому урок, кермо планети і доля людства,</a:t>
            </a:r>
            <a:b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його майбутнє саме в руках учителя.»</a:t>
            </a:r>
            <a:br>
              <a:rPr lang="uk-UA" sz="2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2000" dirty="0"/>
              <a:t>                                                                                                                      </a:t>
            </a:r>
            <a:r>
              <a:rPr lang="uk-UA" sz="2000" b="1" u="sng" dirty="0">
                <a:solidFill>
                  <a:srgbClr val="002060"/>
                </a:solidFill>
              </a:rPr>
              <a:t>Р. Калініна</a:t>
            </a:r>
            <a:r>
              <a:rPr lang="ru-RU" sz="1600" b="1" u="sng" dirty="0">
                <a:solidFill>
                  <a:srgbClr val="002060"/>
                </a:solidFill>
              </a:rPr>
              <a:t/>
            </a:r>
            <a:br>
              <a:rPr lang="ru-RU" sz="1600" b="1" u="sng" dirty="0">
                <a:solidFill>
                  <a:srgbClr val="002060"/>
                </a:solidFill>
              </a:rPr>
            </a:b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31660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28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2617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Катя\Робочій стіл\Фото\1 вересня 2013, 2014\IMG_0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27" y="3068960"/>
            <a:ext cx="2455945" cy="3417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+mn-lt"/>
              </a:rPr>
              <a:t>Діти для мене – це нерозкрита скарбниця мудрості, щирості, любові, прагнення до нових відкриттів. І коли я знаходжу ключик до цієї скарбнички, то почуваюся справжнім чарівником, що пробуджує до життя найкращі скарби. Тоді я щаслива як вчитель і як людина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072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504056"/>
          </a:xfrm>
        </p:spPr>
        <p:txBody>
          <a:bodyPr/>
          <a:lstStyle/>
          <a:p>
            <a:r>
              <a:rPr lang="uk-UA" sz="3600" b="1" u="sng" dirty="0">
                <a:solidFill>
                  <a:srgbClr val="C00000"/>
                </a:solidFill>
                <a:latin typeface="Georgia" panose="02040502050405020303" pitchFamily="18" charset="0"/>
              </a:rPr>
              <a:t>Самоосвіта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Катя\Desktop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37333"/>
            <a:ext cx="1618385" cy="229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Катя\Desktop\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771063"/>
            <a:ext cx="1728192" cy="24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8487" r="62719" b="11736"/>
          <a:stretch/>
        </p:blipFill>
        <p:spPr bwMode="auto">
          <a:xfrm>
            <a:off x="6712216" y="188639"/>
            <a:ext cx="2108255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6" t="14267" r="34034" b="10819"/>
          <a:stretch/>
        </p:blipFill>
        <p:spPr bwMode="auto">
          <a:xfrm>
            <a:off x="6738182" y="3573016"/>
            <a:ext cx="2082289" cy="303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8" y="4635170"/>
            <a:ext cx="2709682" cy="1818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05090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(наукова, науково-методична, 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публіцистична, художня та інші 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літератури);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фахова періодика;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відео, аудіо інформація;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семінари, круглі столи, конференції;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 підвищення кваліфікації;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екскурсії, театри, виставки, музеї, 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концерти;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 обміну досвідом.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9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16024" y="1886967"/>
            <a:ext cx="7772400" cy="1470025"/>
          </a:xfrm>
        </p:spPr>
        <p:txBody>
          <a:bodyPr/>
          <a:lstStyle/>
          <a:p>
            <a:r>
              <a:rPr lang="uk-UA" sz="3200" b="1" dirty="0" smtClean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ФОРМУВАННЯ </a:t>
            </a:r>
            <a:r>
              <a:rPr lang="uk-UA" sz="32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САМООСВІТНЬОЇ </a:t>
            </a:r>
            <a:r>
              <a:rPr lang="uk-UA" sz="3200" b="1" dirty="0" smtClean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КОМПЕТЕНТНОСТІ УЧНІВ </a:t>
            </a:r>
            <a:r>
              <a:rPr lang="uk-UA" sz="32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ПОЧАТКОВИХ КЛАСІВ НА УРОКАХ </a:t>
            </a:r>
            <a:r>
              <a:rPr lang="uk-UA" sz="3200" b="1" dirty="0" smtClean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ЧИТАННЯ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3608" y="357301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i="1" dirty="0" smtClean="0">
                <a:solidFill>
                  <a:schemeClr val="tx1"/>
                </a:solidFill>
              </a:rPr>
              <a:t>Учитель початкових класів, спеціаліст вищої категорії, «старший учитель» Качуренко К. В.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479" y="620688"/>
            <a:ext cx="6422801" cy="699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i="1" dirty="0"/>
              <a:t> </a:t>
            </a:r>
            <a:r>
              <a:rPr lang="uk-UA" sz="1600" i="1" dirty="0"/>
              <a:t>«Продовжуючи себе у своїх вихованцях, ми творимо </a:t>
            </a:r>
            <a:r>
              <a:rPr lang="uk-UA" sz="1600" i="1" dirty="0" smtClean="0"/>
              <a:t/>
            </a:r>
            <a:br>
              <a:rPr lang="uk-UA" sz="1600" i="1" dirty="0" smtClean="0"/>
            </a:br>
            <a:r>
              <a:rPr lang="uk-UA" sz="1600" i="1" dirty="0" smtClean="0"/>
              <a:t>не </a:t>
            </a:r>
            <a:r>
              <a:rPr lang="uk-UA" sz="1600" i="1" dirty="0"/>
              <a:t>тільки людину. Ми творимо самий </a:t>
            </a:r>
            <a:r>
              <a:rPr lang="uk-UA" sz="1600" i="1" dirty="0" smtClean="0"/>
              <a:t>час…»   В. Сухомлинський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2506290"/>
          </a:xfrm>
        </p:spPr>
        <p:txBody>
          <a:bodyPr/>
          <a:lstStyle/>
          <a:p>
            <a:pPr algn="l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Компетентнісний </a:t>
            </a:r>
            <a:r>
              <a:rPr lang="uk-UA" sz="1800" b="1" u="sng" dirty="0"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 –  спрямованість навчально-виховного процесу на досягнення результатів, якими є такі ієрархічно-підпорядковані компетентності учнів, як ключова, загальнопредметна і 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предметна.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Компетенція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– суспільно визнаний рівень знань, умінь, навичок, ставлень у певній сфері діяльності людини.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– набута у процесі навчання інтегрована здатність особистості, яка складається із знань, досвіду, цінностей і ставлення, що можуть цілісно реалізовуватися на практиці.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4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5241" r="3744" b="12457"/>
          <a:stretch/>
        </p:blipFill>
        <p:spPr bwMode="auto">
          <a:xfrm>
            <a:off x="1401682" y="2819262"/>
            <a:ext cx="6482686" cy="356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b="1" dirty="0">
                <a:solidFill>
                  <a:srgbClr val="FF0000"/>
                </a:solidFill>
              </a:rPr>
              <a:t>Ключові компетентності учнів початкових класів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uk-UA" sz="1600" b="1" i="1" u="sng" dirty="0"/>
              <a:t>Ключова компетентність</a:t>
            </a:r>
            <a:r>
              <a:rPr lang="uk-UA" sz="1600" b="1" u="sng" dirty="0"/>
              <a:t> </a:t>
            </a:r>
            <a:r>
              <a:rPr lang="uk-UA" sz="1600" b="1" dirty="0"/>
              <a:t>– спеціально структурований комплекс якостей особистості, що дає можливість ефективно брати участь у різних життєвих сферах діяльності і належить до загальногалузевого змісту освітніх стандартів </a:t>
            </a:r>
            <a:endParaRPr lang="ru-RU" sz="16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490645"/>
              </p:ext>
            </p:extLst>
          </p:nvPr>
        </p:nvGraphicFramePr>
        <p:xfrm>
          <a:off x="755576" y="1484784"/>
          <a:ext cx="7560840" cy="4977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6192688"/>
              </a:tblGrid>
              <a:tr h="16356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</a:rPr>
                        <a:t>Ключові компетентності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Вміння вчитися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учень вміє вчитися, якщо він визначає сам або приймає мету, яку ставить вчитель, відповідно до неї планує і виконує необхідні дії, контролює та оцінює свої результати.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</a:tr>
              <a:tr h="821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Загальнокультурна компетентність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здатність учня аналізувати  та оцінювати досягнення національної та світової культури, орієнтуватися в культурному та духовному контексті сучасного суспільства, застосовувати методи самовиховання, орієнтовані на загальнолюдські цінності.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</a:tr>
              <a:tr h="654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Громадянська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компетентність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здатність людини активно, відповідально та ефективно реалізовувати права та обов’язки з метою розвитку демократичного суспільства.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</a:tr>
              <a:tr h="988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Здоров’язбере-жувальна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компетентність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здатність учня застосовувати в умовах конкретної ситуації сукупність здоров’язбережувальних компетенцій, дбайливо ставитися до власного здоров’я та здоров’я інших людей.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</a:tr>
              <a:tr h="988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Інформаційно-комунікаційна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компетентність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здатність учня використовувати інформаційно-комунікаційні технології та відповідні засоби для виконання особистісних і суспільно значущих завдань.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</a:tr>
              <a:tr h="654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Соціальна </a:t>
                      </a:r>
                      <a:br>
                        <a:rPr lang="uk-UA" sz="1200">
                          <a:effectLst/>
                        </a:rPr>
                      </a:br>
                      <a:r>
                        <a:rPr lang="uk-UA" sz="1200">
                          <a:effectLst/>
                        </a:rPr>
                        <a:t>компетентність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здатність особистості продуктивно співпрацювати з різними партнерами у групі та команді, виконувати різні ролі та функції у колективі.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43" marR="3344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89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4320480" cy="4524315"/>
          </a:xfrm>
          <a:prstGeom prst="rect">
            <a:avLst/>
          </a:prstGeom>
          <a:scene3d>
            <a:camera prst="perspectiveContrastingRightFacing" fov="1500000">
              <a:rot lat="600000" lon="19200000" rev="213211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 w="3175">
                  <a:solidFill>
                    <a:srgbClr val="000000"/>
                  </a:solidFill>
                </a:ln>
                <a:solidFill>
                  <a:srgbClr val="FF99FF"/>
                </a:solidFill>
              </a:rPr>
              <a:t>Загальнопредметні компетентності</a:t>
            </a:r>
            <a:endParaRPr lang="ru-RU" sz="2400" dirty="0">
              <a:ln w="3175">
                <a:solidFill>
                  <a:srgbClr val="000000"/>
                </a:solidFill>
              </a:ln>
              <a:solidFill>
                <a:srgbClr val="FF99FF"/>
              </a:solidFill>
            </a:endParaRPr>
          </a:p>
          <a:p>
            <a:pPr algn="ctr"/>
            <a:r>
              <a:rPr lang="uk-UA" sz="2400" b="1" dirty="0"/>
              <a:t>Міжпредметна </a:t>
            </a:r>
            <a:r>
              <a:rPr lang="uk-UA" sz="2400" b="1" dirty="0" smtClean="0"/>
              <a:t>компетентність– </a:t>
            </a:r>
            <a:r>
              <a:rPr lang="uk-UA" sz="2400" b="1" dirty="0"/>
              <a:t>здатність учня застосувати щодо міжпредметного кола проблем знання, уміння, навички, способи діяльності та ставлення, які належать до певного кола навчальних предметів і предметних галузей.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347346" y="1556792"/>
            <a:ext cx="4320480" cy="4524315"/>
          </a:xfrm>
          <a:prstGeom prst="rect">
            <a:avLst/>
          </a:prstGeom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 w="3175">
                  <a:solidFill>
                    <a:schemeClr val="tx1"/>
                  </a:solidFill>
                </a:ln>
                <a:solidFill>
                  <a:srgbClr val="FF99FF"/>
                </a:solidFill>
              </a:rPr>
              <a:t>Предметні компетентності</a:t>
            </a:r>
            <a:endParaRPr lang="ru-RU" sz="2400" dirty="0">
              <a:ln w="3175">
                <a:solidFill>
                  <a:schemeClr val="tx1"/>
                </a:solidFill>
              </a:ln>
              <a:solidFill>
                <a:srgbClr val="FF99FF"/>
              </a:solidFill>
            </a:endParaRPr>
          </a:p>
          <a:p>
            <a:pPr algn="ctr"/>
            <a:r>
              <a:rPr lang="uk-UA" sz="2400" dirty="0"/>
              <a:t> </a:t>
            </a:r>
            <a:r>
              <a:rPr lang="uk-UA" sz="2400" b="1" dirty="0"/>
              <a:t>Предметна компетенція – сукупність знань, умінь та характерних рис у межах конкретного предмета, що дає можливість учневі самостійно виконувати певні дії для розв’язання навчальної проблеми (задачі, ситуації). Учень має уявлення, знає, розуміє, застосовує, виявляє ставлення, оцінює.</a:t>
            </a:r>
            <a:endParaRPr lang="ru-RU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838864"/>
            <a:ext cx="60073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Відповідно до Державного стандарту </a:t>
            </a:r>
            <a:r>
              <a:rPr lang="uk-UA" sz="2000" dirty="0"/>
              <a:t>початкової загальної </a:t>
            </a:r>
            <a:r>
              <a:rPr lang="uk-UA" sz="2000" dirty="0" smtClean="0"/>
              <a:t>освіти </a:t>
            </a:r>
            <a:br>
              <a:rPr lang="uk-UA" sz="2000" dirty="0" smtClean="0"/>
            </a:br>
            <a:r>
              <a:rPr lang="uk-UA" sz="2000" b="1" dirty="0" smtClean="0">
                <a:solidFill>
                  <a:srgbClr val="CC0099"/>
                </a:solidFill>
              </a:rPr>
              <a:t>метою </a:t>
            </a:r>
            <a:r>
              <a:rPr lang="uk-UA" sz="2000" b="1" dirty="0">
                <a:solidFill>
                  <a:srgbClr val="CC0099"/>
                </a:solidFill>
              </a:rPr>
              <a:t>літературного читання </a:t>
            </a:r>
            <a:r>
              <a:rPr lang="uk-UA" sz="2000" dirty="0"/>
              <a:t>є формування читацької компетентності учнів, яка є базовою складовою комунікативної і пізнавальної компетентності, ознайомлення учнів з дитячою літературою як мистецтвом слова, підготовка їх до систематичного вивчення літератури в основній школі 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pic>
        <p:nvPicPr>
          <p:cNvPr id="7" name="Рисунок 6" descr="https://encrypted-tbn3.gstatic.com/images?q=tbn:ANd9GcRehdh347G-7AS8QfpZzJ19gM-vx_5ctGngAdK9U0x5G5XjEv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51" y="3771042"/>
            <a:ext cx="4370291" cy="242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41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815</Words>
  <Application>Microsoft Office PowerPoint</Application>
  <PresentationFormat>Экран (4:3)</PresentationFormat>
  <Paragraphs>248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 Качуренко Катерина Василівна                           Посада вчитель початкових класів Освіта (що, коли) Уманський педагогічний інститут ім. П. Г.Тичини 1981 р. Спеціальність за дипломом педагогіка і методика початкового навчання Кваліфікаційна категорія, педагогічне звання спеціаліст вищої категорії, «старший вчитель»  Курсова перепідготовка (місце, дата, № посвідчення) м. Дніпро з 07 листопада по 18 листопада № ДН 24983906/ 7637-16 Педагогічний стаж/на посаді 35 років </vt:lpstr>
      <vt:lpstr> </vt:lpstr>
      <vt:lpstr>Самоосвіта</vt:lpstr>
      <vt:lpstr>ФОРМУВАННЯ САМООСВІТНЬОЇ КОМПЕТЕНТНОСТІ УЧНІВ ПОЧАТКОВИХ КЛАСІВ НА УРОКАХ ЧИТАННЯ </vt:lpstr>
      <vt:lpstr> Компетентнісний підхід  –  спрямованість навчально-виховного процесу на досягнення результатів, якими є такі ієрархічно-підпорядковані компетентності учнів, як ключова, загальнопредметна і предметна.  Компетенція – суспільно визнаний рівень знань, умінь, навичок, ставлень у певній сфері діяльності людини.  Компетентність – набута у процесі навчання інтегрована здатність особистості, яка складається із знань, досвіду, цінностей і ставлення, що можуть цілісно реалізовуватися на практиці.   </vt:lpstr>
      <vt:lpstr>Ключові компетентності учнів початкових класів Ключова компетентність – спеціально структурований комплекс якостей особистості, що дає можливість ефективно брати участь у різних життєвих сферах діяльності і належить до загальногалузевого змісту освітніх стандартів </vt:lpstr>
      <vt:lpstr>Презентация PowerPoint</vt:lpstr>
      <vt:lpstr>Презентация PowerPoint</vt:lpstr>
      <vt:lpstr>Презентация PowerPoint</vt:lpstr>
      <vt:lpstr>Принципи роботи</vt:lpstr>
      <vt:lpstr>Нестандартні уроки </vt:lpstr>
      <vt:lpstr>Шляхи реалізації  науково-методичної проблеми </vt:lpstr>
      <vt:lpstr>Вправи для розширення кута зору </vt:lpstr>
      <vt:lpstr>Гра «Чарівні квадрати» </vt:lpstr>
      <vt:lpstr>Метод незакінчених речень Відповіді на ці запитання допоможуть з’ясувати напрямок, обрати форми і методи роботи.  </vt:lpstr>
      <vt:lpstr>«Незвичайна декламація» віршів - коли сильно замерзли; - коли придавили ногу; - коли дуже хочеться спати; - коли до дзвоника з уроку залишилось 30 секунд та інше.  </vt:lpstr>
      <vt:lpstr> Дерево читача</vt:lpstr>
      <vt:lpstr>Сонечко доброзичливості</vt:lpstr>
      <vt:lpstr>Презентация PowerPoint</vt:lpstr>
      <vt:lpstr>Презентация PowerPoint</vt:lpstr>
      <vt:lpstr>Презентация PowerPoint</vt:lpstr>
      <vt:lpstr>  «Нехай заслужено пишаються своїми відкриттями вчені, нехай гордяться своїми патентами винахідники, нехай не без підстав вважають свою місію особливо важливою медики, священники, державні діячі, але… коли в клас заходить учитель і починається священне дійство, ім’я якому урок, кермо планети і доля людства, його майбутнє саме в руках учителя.»                                                                                                                       Р. Калініна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Катя</cp:lastModifiedBy>
  <cp:revision>123</cp:revision>
  <dcterms:created xsi:type="dcterms:W3CDTF">2011-07-26T04:50:43Z</dcterms:created>
  <dcterms:modified xsi:type="dcterms:W3CDTF">2017-03-05T20:07:38Z</dcterms:modified>
</cp:coreProperties>
</file>