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16" r:id="rId2"/>
    <p:sldId id="338" r:id="rId3"/>
    <p:sldId id="410" r:id="rId4"/>
    <p:sldId id="409" r:id="rId5"/>
    <p:sldId id="264" r:id="rId6"/>
    <p:sldId id="266" r:id="rId7"/>
    <p:sldId id="408" r:id="rId8"/>
    <p:sldId id="411" r:id="rId9"/>
    <p:sldId id="412" r:id="rId10"/>
    <p:sldId id="414" r:id="rId11"/>
    <p:sldId id="415" r:id="rId12"/>
    <p:sldId id="33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D50FE9D-AA9A-42FE-9448-F6A915E97FB3}" type="datetimeFigureOut">
              <a:rPr lang="ru-RU"/>
              <a:pPr>
                <a:defRPr/>
              </a:pPr>
              <a:t>05.03.2017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4DD305-4B5B-4414-902C-E39BDEE5B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FC675-D090-4B41-B748-49C60482564B}" type="datetimeFigureOut">
              <a:rPr lang="ru-RU"/>
              <a:pPr>
                <a:defRPr/>
              </a:pPr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FC50-0FD4-4466-B35D-1B2EA0BCE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57BCE-9B9B-41C5-B928-45F5DF8EC52D}" type="datetimeFigureOut">
              <a:rPr lang="ru-RU"/>
              <a:pPr>
                <a:defRPr/>
              </a:pPr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44B0-6ED3-46EA-B89A-83C39E9D3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13349-5FE9-4235-A247-525F8C4E75E9}" type="datetimeFigureOut">
              <a:rPr lang="ru-RU"/>
              <a:pPr>
                <a:defRPr/>
              </a:pPr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3B46-BAD0-42AC-98A6-0D89E8E59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2231A-131F-416B-B51F-373C1F57890D}" type="datetimeFigureOut">
              <a:rPr lang="ru-RU"/>
              <a:pPr>
                <a:defRPr/>
              </a:pPr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3F970-1451-4A54-A356-2C907D162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1EAF4-0123-4D8C-B301-8602402A1AD2}" type="datetimeFigureOut">
              <a:rPr lang="ru-RU"/>
              <a:pPr>
                <a:defRPr/>
              </a:pPr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67ED1-00B7-4D30-A02F-CE8BAC722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7648B-FE95-4FE5-AD00-2752177F8F2D}" type="datetimeFigureOut">
              <a:rPr lang="ru-RU"/>
              <a:pPr>
                <a:defRPr/>
              </a:pPr>
              <a:t>05.03.2017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C9A7-5895-4F74-B4B3-49B6EB45F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3A3A7-99F3-4DC6-81A6-21D6BE6448FE}" type="datetimeFigureOut">
              <a:rPr lang="ru-RU"/>
              <a:pPr>
                <a:defRPr/>
              </a:pPr>
              <a:t>05.03.2017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2AD8E-324F-4910-93A5-A0162F1BB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C2903-94F0-4A57-9131-6180E6B7BECF}" type="datetimeFigureOut">
              <a:rPr lang="ru-RU"/>
              <a:pPr>
                <a:defRPr/>
              </a:pPr>
              <a:t>05.03.2017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03256-3992-4F38-BE7A-B8D2A0388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9EBF-8B0B-4447-B19E-DA5F0B5DCB46}" type="datetimeFigureOut">
              <a:rPr lang="ru-RU"/>
              <a:pPr>
                <a:defRPr/>
              </a:pPr>
              <a:t>05.03.2017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0207-D174-445D-A489-39E4D77A7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2B09-97D1-4C76-BBF9-A2C86D86052C}" type="datetimeFigureOut">
              <a:rPr lang="ru-RU"/>
              <a:pPr>
                <a:defRPr/>
              </a:pPr>
              <a:t>05.03.2017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3227E-A94F-4B79-86DF-2B31C3E96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4E9AD-C986-44A0-89D3-8EE1E8F1D17B}" type="datetimeFigureOut">
              <a:rPr lang="ru-RU"/>
              <a:pPr>
                <a:defRPr/>
              </a:pPr>
              <a:t>05.03.2017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2B184-5ED2-4FE6-98B1-989FF2EB1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A06C53-E222-49AE-804F-E8FB5BF328B8}" type="datetimeFigureOut">
              <a:rPr lang="ru-RU"/>
              <a:pPr>
                <a:defRPr/>
              </a:pPr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0FF88F-3309-4608-A004-BC3D97C5E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1556792"/>
            <a:ext cx="7848872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Компетентностный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подход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изучению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русского языка в школе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5" descr="http://static.wixstatic.com/media/f9baef_b6db32d63011460daafad111dc3ab04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221088"/>
            <a:ext cx="7128792" cy="219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547664" y="1074802"/>
            <a:ext cx="705678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8 класс Составьте рекомендации: «Как правильно работать с компьютером?» Используйте определённо-личные предложения.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7 класс  Составьте инструкцию «Как экономно мыть посуду?», используя деепричастия и деепричастные обороты.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9 класс  Составьте текст о грибах в официально-деловом стиле (акт, объяснительная, протокол, кулинарный рецепт).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23728" y="1668869"/>
            <a:ext cx="6552728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Инфографика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Инфогра́фика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 — это графический способ подачи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информации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, целью которого является быстро и чётко преподносить сложную информацию.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6950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illeniaUPC" pitchFamily="18" charset="-34"/>
              </a:rPr>
              <a:t>Успехов в работе</a:t>
            </a:r>
            <a:r>
              <a:rPr lang="uk-UA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illeniaUPC" pitchFamily="18" charset="-34"/>
              </a:rPr>
              <a:t>!</a:t>
            </a:r>
            <a:endParaRPr lang="ru-RU" sz="6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DilleniaUPC" pitchFamily="18" charset="-34"/>
            </a:endParaRPr>
          </a:p>
        </p:txBody>
      </p:sp>
      <p:pic>
        <p:nvPicPr>
          <p:cNvPr id="52227" name="Рисунок 4" descr="Литературное творчество ЮТМ-2009"/>
          <p:cNvPicPr>
            <a:picLocks noChangeAspect="1" noChangeArrowheads="1"/>
          </p:cNvPicPr>
          <p:nvPr/>
        </p:nvPicPr>
        <p:blipFill>
          <a:blip r:embed="rId2" cstate="print"/>
          <a:srcRect l="5959" r="5437"/>
          <a:stretch>
            <a:fillRect/>
          </a:stretch>
        </p:blipFill>
        <p:spPr bwMode="auto">
          <a:xfrm>
            <a:off x="179512" y="1507331"/>
            <a:ext cx="5921375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2" descr="D:\КАРТИНКИ\Обобщение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3830638"/>
            <a:ext cx="3736975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6192688"/>
          </a:xfrm>
        </p:spPr>
        <p:txBody>
          <a:bodyPr/>
          <a:lstStyle/>
          <a:p>
            <a:pPr marL="630238" indent="0" algn="ctr">
              <a:buNone/>
            </a:pPr>
            <a:r>
              <a:rPr lang="ru-RU" sz="4000" b="1" dirty="0" smtClean="0">
                <a:solidFill>
                  <a:srgbClr val="0000FF"/>
                </a:solidFill>
              </a:rPr>
              <a:t>Кредо успешного педагога</a:t>
            </a:r>
          </a:p>
          <a:p>
            <a:pPr marL="630238" indent="0">
              <a:buNone/>
            </a:pPr>
            <a:r>
              <a:rPr lang="ru-RU" altLang="uk-UA" sz="4000" b="1" i="1" dirty="0" smtClean="0"/>
              <a:t>Если мы будем учить сегодня так, как мы учили вчера, мы украдем у наших детей</a:t>
            </a:r>
          </a:p>
          <a:p>
            <a:pPr marL="630238" indent="0">
              <a:buNone/>
            </a:pPr>
            <a:r>
              <a:rPr lang="ru-RU" altLang="uk-UA" sz="4000" b="1" i="1" dirty="0" smtClean="0"/>
              <a:t> завтра.</a:t>
            </a:r>
            <a:r>
              <a:rPr lang="ru-RU" altLang="uk-UA" sz="4000" i="1" dirty="0" smtClean="0"/>
              <a:t> </a:t>
            </a:r>
          </a:p>
          <a:p>
            <a:pPr marL="630238" indent="0">
              <a:buNone/>
            </a:pPr>
            <a:r>
              <a:rPr lang="ru-RU" altLang="uk-UA" sz="4000" i="1" dirty="0" smtClean="0"/>
              <a:t>                                      Джон </a:t>
            </a:r>
            <a:r>
              <a:rPr lang="ru-RU" altLang="uk-UA" sz="4000" i="1" dirty="0" err="1" smtClean="0"/>
              <a:t>Дьюи</a:t>
            </a:r>
            <a:endParaRPr lang="ru-RU" altLang="uk-UA" sz="4000" i="1" dirty="0" smtClean="0"/>
          </a:p>
          <a:p>
            <a:pPr>
              <a:buNone/>
            </a:pPr>
            <a:r>
              <a:rPr lang="ru-RU" sz="2400" i="1" dirty="0" smtClean="0"/>
              <a:t>                               (основоположник педагогического метода</a:t>
            </a:r>
          </a:p>
          <a:p>
            <a:pPr>
              <a:buNone/>
            </a:pPr>
            <a:r>
              <a:rPr lang="ru-RU" sz="2400" i="1" dirty="0" smtClean="0"/>
              <a:t>                                               проектов, американский философ, </a:t>
            </a:r>
          </a:p>
          <a:p>
            <a:pPr>
              <a:buNone/>
            </a:pPr>
            <a:r>
              <a:rPr lang="ru-RU" sz="2400" i="1" dirty="0" smtClean="0"/>
              <a:t>                                                                              психолог и педагог,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                                     1859 – 1952)</a:t>
            </a:r>
            <a:endParaRPr lang="ru-RU" sz="2400" dirty="0"/>
          </a:p>
        </p:txBody>
      </p:sp>
      <p:pic>
        <p:nvPicPr>
          <p:cNvPr id="4" name="Рисунок 3" descr="gjhn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574531"/>
            <a:ext cx="3124422" cy="2283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628800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600" b="1" dirty="0" smtClean="0">
                <a:solidFill>
                  <a:srgbClr val="0000FF"/>
                </a:solidFill>
              </a:rPr>
              <a:t>     Важнейшая задача образовательной </a:t>
            </a:r>
          </a:p>
          <a:p>
            <a:pPr algn="just">
              <a:defRPr/>
            </a:pPr>
            <a:r>
              <a:rPr lang="ru-RU" sz="3600" b="1" dirty="0" smtClean="0">
                <a:solidFill>
                  <a:srgbClr val="0000FF"/>
                </a:solidFill>
              </a:rPr>
              <a:t>системы – переложить  ношу ответственности за образование  на плечи самого индивида.</a:t>
            </a:r>
          </a:p>
          <a:p>
            <a:pPr algn="r">
              <a:defRPr/>
            </a:pPr>
            <a:r>
              <a:rPr lang="ru-RU" sz="3600" i="1" dirty="0" smtClean="0">
                <a:solidFill>
                  <a:srgbClr val="0000FF"/>
                </a:solidFill>
              </a:rPr>
              <a:t>Д.В. </a:t>
            </a:r>
            <a:r>
              <a:rPr lang="ru-RU" sz="3600" i="1" dirty="0" err="1" smtClean="0">
                <a:solidFill>
                  <a:srgbClr val="0000FF"/>
                </a:solidFill>
              </a:rPr>
              <a:t>Гарднер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ds99.mbdou.org/upload/ds190/1232/256960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3744416" cy="4388456"/>
          </a:xfrm>
          <a:prstGeom prst="rect">
            <a:avLst/>
          </a:prstGeom>
          <a:noFill/>
        </p:spPr>
      </p:pic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3347864" y="476672"/>
            <a:ext cx="5400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kern="500" dirty="0">
                <a:solidFill>
                  <a:srgbClr val="0000FF"/>
                </a:solidFill>
              </a:rPr>
              <a:t>М О Т И В А Ц И И  С Т О Р О Н</a:t>
            </a:r>
          </a:p>
          <a:p>
            <a:pPr algn="ctr">
              <a:defRPr/>
            </a:pPr>
            <a:r>
              <a:rPr lang="ru-RU" sz="3200" dirty="0"/>
              <a:t> </a:t>
            </a:r>
            <a:endParaRPr lang="ru-RU" sz="3200" dirty="0" smtClean="0"/>
          </a:p>
          <a:p>
            <a:pPr algn="ctr">
              <a:defRPr/>
            </a:pPr>
            <a:r>
              <a:rPr lang="ru-RU" sz="3200" b="1" dirty="0" smtClean="0"/>
              <a:t>1.То, </a:t>
            </a:r>
            <a:r>
              <a:rPr lang="ru-RU" sz="3200" b="1" dirty="0"/>
              <a:t>чему я учу, полезно для </a:t>
            </a:r>
            <a:r>
              <a:rPr lang="ru-RU" sz="3200" b="1" dirty="0" smtClean="0"/>
              <a:t>ученика.</a:t>
            </a:r>
          </a:p>
          <a:p>
            <a:pPr algn="ctr">
              <a:defRPr/>
            </a:pPr>
            <a:r>
              <a:rPr lang="ru-RU" sz="3200" dirty="0" smtClean="0">
                <a:solidFill>
                  <a:srgbClr val="0000FF"/>
                </a:solidFill>
              </a:rPr>
              <a:t>(</a:t>
            </a:r>
            <a:r>
              <a:rPr lang="ru-RU" sz="3200" b="1" u="sng" dirty="0">
                <a:solidFill>
                  <a:srgbClr val="0000FF"/>
                </a:solidFill>
              </a:rPr>
              <a:t>Мотивация Учителя</a:t>
            </a:r>
            <a:r>
              <a:rPr lang="ru-RU" sz="3200" b="1" u="sng" dirty="0" smtClean="0">
                <a:solidFill>
                  <a:srgbClr val="0000FF"/>
                </a:solidFill>
              </a:rPr>
              <a:t>)</a:t>
            </a:r>
          </a:p>
          <a:p>
            <a:pPr algn="ctr">
              <a:defRPr/>
            </a:pPr>
            <a:endParaRPr lang="ru-RU" sz="3200" b="1" u="sng" dirty="0">
              <a:solidFill>
                <a:srgbClr val="0000FF"/>
              </a:solidFill>
            </a:endParaRPr>
          </a:p>
          <a:p>
            <a:pPr algn="ctr">
              <a:defRPr/>
            </a:pPr>
            <a:endParaRPr lang="ru-RU" sz="3200" b="1" dirty="0" smtClean="0"/>
          </a:p>
          <a:p>
            <a:pPr algn="ctr">
              <a:defRPr/>
            </a:pPr>
            <a:r>
              <a:rPr lang="ru-RU" sz="3200" b="1" dirty="0" smtClean="0"/>
              <a:t>2</a:t>
            </a:r>
            <a:r>
              <a:rPr lang="ru-RU" sz="3200" dirty="0"/>
              <a:t>. </a:t>
            </a:r>
            <a:r>
              <a:rPr lang="ru-RU" sz="3200" b="1" dirty="0" smtClean="0"/>
              <a:t>То, </a:t>
            </a:r>
            <a:r>
              <a:rPr lang="ru-RU" sz="3200" b="1" dirty="0"/>
              <a:t>чему учусь, полезно для </a:t>
            </a:r>
            <a:r>
              <a:rPr lang="ru-RU" sz="3200" b="1" dirty="0" smtClean="0"/>
              <a:t>меня.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rgbClr val="800000"/>
                </a:solidFill>
              </a:rPr>
              <a:t>(</a:t>
            </a:r>
            <a:r>
              <a:rPr lang="ru-RU" sz="3200" b="1" u="sng" dirty="0">
                <a:solidFill>
                  <a:srgbClr val="800000"/>
                </a:solidFill>
              </a:rPr>
              <a:t>Мотивация Ученика)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597650"/>
          </a:xfrm>
          <a:ln w="57150">
            <a:noFill/>
          </a:ln>
        </p:spPr>
        <p:txBody>
          <a:bodyPr/>
          <a:lstStyle/>
          <a:p>
            <a:pPr eaLnBrk="1" hangingPunct="1"/>
            <a:r>
              <a:rPr lang="ru-RU" sz="2000" dirty="0" smtClean="0"/>
              <a:t>Личностно          Обучает                             Обучает                       Обучает  </a:t>
            </a:r>
          </a:p>
          <a:p>
            <a:pPr eaLnBrk="1" hangingPunct="1">
              <a:buFont typeface="Arial" charset="0"/>
              <a:buNone/>
            </a:pPr>
            <a:r>
              <a:rPr lang="ru-RU" sz="2000" dirty="0" smtClean="0"/>
              <a:t>      развивает          самостоятельности          выбору                       ответственности</a:t>
            </a:r>
          </a:p>
          <a:p>
            <a:pPr eaLnBrk="1" hangingPunct="1">
              <a:buFont typeface="Arial" charset="0"/>
              <a:buNone/>
            </a:pPr>
            <a:r>
              <a:rPr lang="ru-RU" sz="2000" dirty="0" smtClean="0"/>
              <a:t>                                                                                                                          за выбор </a:t>
            </a:r>
          </a:p>
          <a:p>
            <a:pPr eaLnBrk="1" hangingPunct="1">
              <a:buFont typeface="Arial" charset="0"/>
              <a:buNone/>
            </a:pPr>
            <a:endParaRPr lang="ru-RU" sz="2000" dirty="0" smtClean="0"/>
          </a:p>
          <a:p>
            <a:pPr eaLnBrk="1" hangingPunct="1">
              <a:buFont typeface="Arial" charset="0"/>
              <a:buNone/>
            </a:pPr>
            <a:r>
              <a:rPr lang="ru-RU" sz="2000" dirty="0" smtClean="0"/>
              <a:t>Формирует                                                                                                    Развивает</a:t>
            </a:r>
          </a:p>
          <a:p>
            <a:pPr eaLnBrk="1" hangingPunct="1">
              <a:buFont typeface="Arial" charset="0"/>
              <a:buNone/>
            </a:pPr>
            <a:r>
              <a:rPr lang="ru-RU" sz="2000" dirty="0" smtClean="0"/>
              <a:t>личностную                                                                                                   готовность к</a:t>
            </a:r>
          </a:p>
          <a:p>
            <a:pPr eaLnBrk="1" hangingPunct="1">
              <a:buFont typeface="Arial" charset="0"/>
              <a:buNone/>
            </a:pPr>
            <a:r>
              <a:rPr lang="ru-RU" sz="2000" dirty="0" smtClean="0"/>
              <a:t>позицию                                                                                                        деятельности </a:t>
            </a:r>
          </a:p>
          <a:p>
            <a:pPr eaLnBrk="1" hangingPunct="1">
              <a:buFont typeface="Arial" charset="0"/>
              <a:buNone/>
            </a:pPr>
            <a:r>
              <a:rPr lang="ru-RU" sz="2000" dirty="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ru-RU" sz="2000" dirty="0" smtClean="0"/>
              <a:t>Приучает                                                                                                          Учит </a:t>
            </a:r>
          </a:p>
          <a:p>
            <a:pPr eaLnBrk="1" hangingPunct="1">
              <a:buFont typeface="Arial" charset="0"/>
              <a:buNone/>
            </a:pPr>
            <a:r>
              <a:rPr lang="ru-RU" sz="2000" dirty="0" smtClean="0"/>
              <a:t>исследовать,                                                                                         взаимодействовать                                      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ru-RU" sz="2000" dirty="0" smtClean="0"/>
              <a:t>мыслить, творить                                                                                 в мире непохожих               </a:t>
            </a:r>
          </a:p>
          <a:p>
            <a:pPr eaLnBrk="1" hangingPunct="1">
              <a:buFont typeface="Arial" charset="0"/>
              <a:buNone/>
            </a:pPr>
            <a:r>
              <a:rPr lang="ru-RU" sz="2000" dirty="0" smtClean="0"/>
              <a:t>                                                                                                                    людей и идей </a:t>
            </a:r>
          </a:p>
          <a:p>
            <a:pPr eaLnBrk="1" hangingPunct="1">
              <a:buFont typeface="Arial" charset="0"/>
              <a:buNone/>
            </a:pPr>
            <a:endParaRPr lang="ru-RU" sz="2000" dirty="0" smtClean="0"/>
          </a:p>
          <a:p>
            <a:pPr eaLnBrk="1" hangingPunct="1">
              <a:buFont typeface="Arial" charset="0"/>
              <a:buNone/>
            </a:pPr>
            <a:r>
              <a:rPr lang="ru-RU" sz="2000" dirty="0" smtClean="0"/>
              <a:t>Развивает                                 Учит не бояться                          Учить оценивать себя  </a:t>
            </a:r>
          </a:p>
          <a:p>
            <a:pPr eaLnBrk="1" hangingPunct="1">
              <a:buNone/>
            </a:pPr>
            <a:r>
              <a:rPr lang="ru-RU" sz="2000" dirty="0" smtClean="0"/>
              <a:t>предприимчивость                 неожиданностей,                      и свои возможности. </a:t>
            </a:r>
          </a:p>
          <a:p>
            <a:pPr eaLnBrk="1" hangingPunct="1">
              <a:buNone/>
            </a:pPr>
            <a:r>
              <a:rPr lang="ru-RU" sz="2000" dirty="0" smtClean="0"/>
              <a:t> и находчивость                         справляться                               Браться за дела</a:t>
            </a:r>
          </a:p>
          <a:p>
            <a:pPr eaLnBrk="1" hangingPunct="1">
              <a:buNone/>
            </a:pPr>
            <a:r>
              <a:rPr lang="ru-RU" sz="2000" dirty="0" smtClean="0"/>
              <a:t>                                                       с трудностями,                           по способностям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ru-RU" sz="2000" dirty="0" smtClean="0"/>
              <a:t>                                                        неудачами</a:t>
            </a:r>
          </a:p>
          <a:p>
            <a:pPr eaLnBrk="1" hangingPunct="1"/>
            <a:r>
              <a:rPr lang="ru-RU" sz="2000" dirty="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ru-RU" sz="2000" dirty="0" smtClean="0"/>
          </a:p>
          <a:p>
            <a:pPr eaLnBrk="1" hangingPunct="1">
              <a:buFont typeface="Arial" charset="0"/>
              <a:buNone/>
            </a:pPr>
            <a:r>
              <a:rPr lang="ru-RU" sz="2000" dirty="0" smtClean="0"/>
              <a:t>                                               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651500" y="1052513"/>
            <a:ext cx="1584325" cy="100806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5076825" y="981075"/>
            <a:ext cx="215900" cy="8636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3059113" y="981075"/>
            <a:ext cx="865187" cy="9350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1"/>
          </p:cNvCxnSpPr>
          <p:nvPr/>
        </p:nvCxnSpPr>
        <p:spPr>
          <a:xfrm flipH="1" flipV="1">
            <a:off x="900113" y="981075"/>
            <a:ext cx="2266950" cy="124142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6300788" y="2276475"/>
            <a:ext cx="863600" cy="28892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1619250" y="2420938"/>
            <a:ext cx="1223963" cy="36036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867400" y="3716338"/>
            <a:ext cx="865188" cy="36036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1692275" y="3141663"/>
            <a:ext cx="1295400" cy="57467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08625" y="3860800"/>
            <a:ext cx="1727200" cy="122396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3"/>
          </p:cNvCxnSpPr>
          <p:nvPr/>
        </p:nvCxnSpPr>
        <p:spPr>
          <a:xfrm flipH="1">
            <a:off x="827088" y="3698875"/>
            <a:ext cx="2339975" cy="145891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211638" y="4076700"/>
            <a:ext cx="144462" cy="100806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2555875" y="1916113"/>
            <a:ext cx="4176713" cy="2089150"/>
          </a:xfrm>
          <a:prstGeom prst="ellips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Компетентностный</a:t>
            </a:r>
            <a:r>
              <a:rPr lang="ru-RU" sz="24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подход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</a:rPr>
              <a:t>Компетенции предмета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русский язык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043608" y="2332037"/>
            <a:ext cx="7643192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Лингвистическая компетенция.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Языковая компетенция.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Коммуникативная компетенция.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italnya.ru/upload2/441/698784043546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60648"/>
            <a:ext cx="2846090" cy="346590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55576" y="764704"/>
            <a:ext cx="388843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Умён ты или глуп,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Велик ты или мал,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знаем мы, пока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 слова не сказал!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Перс. поет Саади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7544" y="4019998"/>
            <a:ext cx="81369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Слово, речь – показатель общей культуры человека, его развития, его речевой культуры. Чёткое выражение своей мысли, богатый язык, точный подбор слов в речи формирует мышление человека.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703149"/>
            <a:ext cx="8136904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smtClean="0">
                <a:solidFill>
                  <a:srgbClr val="002060"/>
                </a:solidFill>
                <a:ea typeface="Times New Roman" pitchFamily="18" charset="0"/>
                <a:cs typeface="Calibri" pitchFamily="34" charset="0"/>
              </a:rPr>
              <a:t>   </a:t>
            </a:r>
            <a:r>
              <a:rPr kumimoji="0" lang="ru-RU" sz="2800" b="1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Calibri" pitchFamily="34" charset="0"/>
              </a:rPr>
              <a:t>«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Calibri" pitchFamily="34" charset="0"/>
              </a:rPr>
              <a:t>Виды предложений по цели высказывания»,                   5 класс.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вы произнесете фразу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ВАШ БИЛЕТ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предложенных речевых ситуациях?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А) Кто-то уронил билет, вы его подобрали и ищите владельца. Вы должны обратиться к окружающим.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alibri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Б) Вы контролер. Ваша цель – проверить  наличие проездных билетов у пассажиров автобуса. Вы поочередно обращаетесь к каждому, требуя показать билет.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alibri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В) Поезд прибывает в пункт конечного назначения. Проводник вагона раздает пассажирам билеты. Он вручает билеты поочередно пассажирам.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971600" y="362997"/>
            <a:ext cx="777686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                              «Обращение», 8 класс</a:t>
            </a:r>
            <a:r>
              <a:rPr lang="ru-RU" sz="2400" b="1" dirty="0" smtClean="0">
                <a:latin typeface="+mj-lt"/>
                <a:ea typeface="Calibri" pitchFamily="34" charset="0"/>
                <a:cs typeface="Times New Roman" pitchFamily="18" charset="0"/>
              </a:rPr>
              <a:t>                            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1) Вы решаете задачу по математике уже целый час, но безрезультатно. Попросите о 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помощи 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одноклассника.</a:t>
            </a:r>
            <a:endParaRPr lang="ru-RU" sz="2400" b="1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2) Всю перемену вы провели в столовой. Опоздали на урок. После звонка вам надо войти в класс.</a:t>
            </a:r>
            <a:r>
              <a:rPr lang="ru-RU" sz="2400" b="1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Попросите разрешения у учителя присутствовать на уроке.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3) Вы едете в общественном транспорте. Попросите пассажира передать деньги за проезд.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005064"/>
            <a:ext cx="756084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«СП с различными видами связи», 9 класс</a:t>
            </a:r>
            <a:endParaRPr lang="ru-RU" sz="28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lvl="0" algn="just" eaLnBrk="0" hangingPunct="0"/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      Составить и инсценировать диалог по данной ситуации, использовать в речи СП разных видов:</a:t>
            </a:r>
          </a:p>
          <a:p>
            <a:pPr lvl="0" algn="just" eaLnBrk="0" hangingPunct="0"/>
            <a:endParaRPr lang="ru-RU" sz="2400" b="1" dirty="0" smtClean="0">
              <a:cs typeface="Arial" pitchFamily="34" charset="0"/>
            </a:endParaRPr>
          </a:p>
          <a:p>
            <a:pPr lvl="0" algn="just" eaLnBrk="0" hangingPunct="0">
              <a:buFontTx/>
              <a:buChar char="•"/>
            </a:pP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Ваш друг курит. Вы хотите убедить друга, чтобы он бросил курить.</a:t>
            </a:r>
            <a:endParaRPr lang="ru-RU" sz="2400" b="1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511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Компетенции предмета русский язык</vt:lpstr>
      <vt:lpstr>Слайд 7</vt:lpstr>
      <vt:lpstr>Слайд 8</vt:lpstr>
      <vt:lpstr>Слайд 9</vt:lpstr>
      <vt:lpstr>Слайд 10</vt:lpstr>
      <vt:lpstr>Слайд 11</vt:lpstr>
      <vt:lpstr>Успехов в работе!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Пользователь Windows</cp:lastModifiedBy>
  <cp:revision>71</cp:revision>
  <dcterms:created xsi:type="dcterms:W3CDTF">2012-05-08T20:01:29Z</dcterms:created>
  <dcterms:modified xsi:type="dcterms:W3CDTF">2017-03-05T20:20:57Z</dcterms:modified>
</cp:coreProperties>
</file>