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401" r:id="rId2"/>
    <p:sldId id="402" r:id="rId3"/>
    <p:sldId id="404" r:id="rId4"/>
    <p:sldId id="405" r:id="rId5"/>
    <p:sldId id="407" r:id="rId6"/>
    <p:sldId id="291" r:id="rId7"/>
    <p:sldId id="392" r:id="rId8"/>
    <p:sldId id="390" r:id="rId9"/>
    <p:sldId id="408" r:id="rId10"/>
    <p:sldId id="409" r:id="rId11"/>
    <p:sldId id="410" r:id="rId12"/>
    <p:sldId id="350" r:id="rId13"/>
    <p:sldId id="359" r:id="rId14"/>
    <p:sldId id="306" r:id="rId15"/>
    <p:sldId id="398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3DD342C-C834-4BE8-9640-56054F90E57D}">
          <p14:sldIdLst>
            <p14:sldId id="401"/>
            <p14:sldId id="402"/>
            <p14:sldId id="404"/>
            <p14:sldId id="405"/>
            <p14:sldId id="407"/>
            <p14:sldId id="291"/>
            <p14:sldId id="392"/>
            <p14:sldId id="390"/>
            <p14:sldId id="408"/>
            <p14:sldId id="409"/>
            <p14:sldId id="410"/>
            <p14:sldId id="350"/>
            <p14:sldId id="359"/>
            <p14:sldId id="306"/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33" autoAdjust="0"/>
  </p:normalViewPr>
  <p:slideViewPr>
    <p:cSldViewPr>
      <p:cViewPr varScale="1">
        <p:scale>
          <a:sx n="109" d="100"/>
          <a:sy n="109" d="100"/>
        </p:scale>
        <p:origin x="168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AEFE50F-3DE3-4E50-9DF1-EC0F03C45E34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922436-4233-4D0B-8EB1-2C7354D3372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628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60F9CCF-6C40-40AD-B0AD-0F7DD00AEB6C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A84A856-2FC8-4DBE-B4FF-5394F2CA839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978" y="706270"/>
            <a:ext cx="5040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b="1" dirty="0" smtClean="0">
                <a:solidFill>
                  <a:srgbClr val="FFC000"/>
                </a:solidFill>
                <a:latin typeface="+mn-lt"/>
              </a:rPr>
              <a:t>ПОРТФОЛІО</a:t>
            </a:r>
            <a:endParaRPr lang="ru-RU" sz="5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9246" y="2348880"/>
            <a:ext cx="54492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ЗАСТУПНИКА ДИРЕКТОРА</a:t>
            </a:r>
            <a:endParaRPr lang="en-US" dirty="0" smtClean="0"/>
          </a:p>
          <a:p>
            <a:pPr algn="ctr"/>
            <a:r>
              <a:rPr lang="uk-UA" dirty="0" smtClean="0"/>
              <a:t> З ВІЙСЬКОВО-ПАТРІОТИЧНОГО ВИХОВАННЯ  </a:t>
            </a:r>
            <a:endParaRPr lang="en-US" dirty="0" smtClean="0"/>
          </a:p>
          <a:p>
            <a:pPr algn="ctr"/>
            <a:r>
              <a:rPr lang="uk-UA" dirty="0" smtClean="0"/>
              <a:t>КОМУНАЛЬНОГО ЗАКЛАДУ «НАВЧАЛЬНО-ВИХОВНИЙ КОМПЛЕКС «ЗАГАЛЬНООСВІТНІЙ НАВЧАЛЬНИЙ ЗАКЛАД – ДОШКІЛЬНИЙ НАВЧАЛЬНИЙ» №3» </a:t>
            </a:r>
          </a:p>
          <a:p>
            <a:pPr algn="ctr"/>
            <a:r>
              <a:rPr lang="uk-UA" dirty="0" smtClean="0"/>
              <a:t>КАМ</a:t>
            </a:r>
            <a:r>
              <a:rPr lang="en-US" dirty="0" smtClean="0"/>
              <a:t>’</a:t>
            </a:r>
            <a:r>
              <a:rPr lang="uk-UA" dirty="0" smtClean="0"/>
              <a:t>ЯНСЬКОЇ МІСЬКОЇ РАДИ</a:t>
            </a:r>
            <a:endParaRPr lang="ru-RU" dirty="0"/>
          </a:p>
        </p:txBody>
      </p:sp>
      <p:pic>
        <p:nvPicPr>
          <p:cNvPr id="1026" name="Picture 2" descr="http://school3dndz.dnepredu.com/uploads/editor/1707/92371/sitepage_1/images/emblem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6251"/>
            <a:ext cx="2831703" cy="303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71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790" y="242990"/>
            <a:ext cx="3098071" cy="2325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8" y="274638"/>
            <a:ext cx="3109492" cy="2333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003" y="2060848"/>
            <a:ext cx="3315993" cy="2490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4077072"/>
            <a:ext cx="3220749" cy="2414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210904"/>
            <a:ext cx="2862223" cy="2146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31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2969009" cy="2225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3568" y="278092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Хода під час проведення «Хвилі </a:t>
            </a:r>
            <a:r>
              <a:rPr lang="uk-UA" dirty="0" err="1" smtClean="0">
                <a:solidFill>
                  <a:srgbClr val="FFC000"/>
                </a:solidFill>
              </a:rPr>
              <a:t>пам</a:t>
            </a:r>
            <a:r>
              <a:rPr lang="en-US" dirty="0" smtClean="0">
                <a:solidFill>
                  <a:srgbClr val="FFC000"/>
                </a:solidFill>
              </a:rPr>
              <a:t>’</a:t>
            </a:r>
            <a:r>
              <a:rPr lang="uk-UA" dirty="0" smtClean="0">
                <a:solidFill>
                  <a:srgbClr val="FFC000"/>
                </a:solidFill>
              </a:rPr>
              <a:t>яті»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86685"/>
            <a:ext cx="3013621" cy="2261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60032" y="29249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Нащадки козацької слави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89" y="3594541"/>
            <a:ext cx="2889688" cy="2170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27584" y="6021288"/>
            <a:ext cx="282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«СОКІЛ» («Джура»)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63618"/>
            <a:ext cx="3047792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076056" y="60212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C000"/>
                </a:solidFill>
              </a:rPr>
              <a:t>«Сходинки до генерала»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48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8061" y="306896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FFFF00"/>
                </a:solidFill>
              </a:rPr>
              <a:t>Участь  у  спортивних  змаганнях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0" y="845368"/>
            <a:ext cx="2425728" cy="2007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78" y="845368"/>
            <a:ext cx="2676757" cy="2007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0" y="4129792"/>
            <a:ext cx="2618004" cy="1963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00" y="845368"/>
            <a:ext cx="2710599" cy="2007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4129793"/>
            <a:ext cx="2729880" cy="1963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099" y="4129793"/>
            <a:ext cx="2704257" cy="1963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445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8271"/>
            <a:ext cx="8064896" cy="562074"/>
          </a:xfrm>
        </p:spPr>
        <p:txBody>
          <a:bodyPr>
            <a:noAutofit/>
          </a:bodyPr>
          <a:lstStyle/>
          <a:p>
            <a:r>
              <a:rPr lang="uk-UA" sz="3500" dirty="0" smtClean="0">
                <a:solidFill>
                  <a:srgbClr val="FFFF00"/>
                </a:solidFill>
              </a:rPr>
              <a:t>Зустрічі з воїнами АТО</a:t>
            </a:r>
            <a:endParaRPr lang="ru-RU" sz="3500" dirty="0">
              <a:solidFill>
                <a:srgbClr val="FFFF00"/>
              </a:solidFill>
            </a:endParaRPr>
          </a:p>
        </p:txBody>
      </p:sp>
      <p:pic>
        <p:nvPicPr>
          <p:cNvPr id="8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0728"/>
            <a:ext cx="3581136" cy="2685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45" y="3075529"/>
            <a:ext cx="3611893" cy="2708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4" y="3075529"/>
            <a:ext cx="3635896" cy="2726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608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424862" cy="6480175"/>
          </a:xfrm>
        </p:spPr>
      </p:pic>
    </p:spTree>
    <p:extLst>
      <p:ext uri="{BB962C8B-B14F-4D97-AF65-F5344CB8AC3E}">
        <p14:creationId xmlns:p14="http://schemas.microsoft.com/office/powerpoint/2010/main" val="2047059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707904" y="2507786"/>
            <a:ext cx="4978896" cy="1509712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solidFill>
                  <a:srgbClr val="FFC000"/>
                </a:solidFill>
              </a:rPr>
              <a:t>The end</a:t>
            </a:r>
            <a:r>
              <a:rPr lang="uk-UA" sz="5000" dirty="0" smtClean="0">
                <a:solidFill>
                  <a:srgbClr val="FFC000"/>
                </a:solidFill>
              </a:rPr>
              <a:t>!!!!</a:t>
            </a:r>
            <a:endParaRPr lang="ru-RU" sz="5000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57997"/>
            <a:ext cx="2376264" cy="3044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4059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2341067" cy="315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3203848" y="836712"/>
            <a:ext cx="46085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500" dirty="0" smtClean="0">
                <a:solidFill>
                  <a:srgbClr val="FFC000"/>
                </a:solidFill>
              </a:rPr>
              <a:t>ВОЛЬКО </a:t>
            </a:r>
          </a:p>
          <a:p>
            <a:pPr algn="ctr"/>
            <a:r>
              <a:rPr lang="uk-UA" sz="2500" dirty="0" smtClean="0">
                <a:solidFill>
                  <a:srgbClr val="FFC000"/>
                </a:solidFill>
              </a:rPr>
              <a:t>ЛАРИСА    АНАТОЛІЇВНА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23438" y="1975485"/>
            <a:ext cx="53285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повну</a:t>
            </a:r>
            <a:r>
              <a:rPr lang="ru-RU" sz="2000" dirty="0" smtClean="0"/>
              <a:t> </a:t>
            </a:r>
            <a:r>
              <a:rPr lang="ru-RU" sz="2000" dirty="0" err="1"/>
              <a:t>вищу</a:t>
            </a:r>
            <a:r>
              <a:rPr lang="ru-RU" sz="2000" dirty="0"/>
              <a:t> </a:t>
            </a:r>
            <a:r>
              <a:rPr lang="ru-RU" sz="2000" dirty="0" err="1"/>
              <a:t>освіту</a:t>
            </a:r>
            <a:r>
              <a:rPr lang="ru-RU" sz="2000" dirty="0"/>
              <a:t> за </a:t>
            </a:r>
            <a:r>
              <a:rPr lang="ru-RU" sz="2000" dirty="0" err="1"/>
              <a:t>спеціальністю</a:t>
            </a:r>
            <a:r>
              <a:rPr lang="ru-RU" sz="2000" dirty="0"/>
              <a:t> «</a:t>
            </a:r>
            <a:r>
              <a:rPr lang="ru-RU" sz="2000" dirty="0" err="1"/>
              <a:t>російська</a:t>
            </a:r>
            <a:r>
              <a:rPr lang="ru-RU" sz="2000" dirty="0"/>
              <a:t> </a:t>
            </a:r>
            <a:r>
              <a:rPr lang="ru-RU" sz="2000" dirty="0" err="1"/>
              <a:t>мова</a:t>
            </a:r>
            <a:r>
              <a:rPr lang="ru-RU" sz="2000" dirty="0"/>
              <a:t> та </a:t>
            </a:r>
            <a:r>
              <a:rPr lang="ru-RU" sz="2000" dirty="0" err="1"/>
              <a:t>література</a:t>
            </a:r>
            <a:r>
              <a:rPr lang="ru-RU" sz="2000" dirty="0" smtClean="0"/>
              <a:t>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/>
              <a:t> </a:t>
            </a:r>
            <a:r>
              <a:rPr lang="ru-RU" sz="2000" dirty="0" err="1" smtClean="0"/>
              <a:t>Працює</a:t>
            </a:r>
            <a:r>
              <a:rPr lang="ru-RU" sz="2000" dirty="0" smtClean="0"/>
              <a:t> </a:t>
            </a:r>
            <a:r>
              <a:rPr lang="ru-RU" sz="2000" dirty="0"/>
              <a:t>в НВК № 3 на </a:t>
            </a:r>
            <a:r>
              <a:rPr lang="ru-RU" sz="2000" dirty="0" err="1"/>
              <a:t>посаді</a:t>
            </a:r>
            <a:r>
              <a:rPr lang="ru-RU" sz="2000" dirty="0"/>
              <a:t> заступника директора з </a:t>
            </a:r>
            <a:r>
              <a:rPr lang="ru-RU" sz="2000" dirty="0" err="1"/>
              <a:t>військово-патріотичного</a:t>
            </a:r>
            <a:r>
              <a:rPr lang="ru-RU" sz="2000" dirty="0"/>
              <a:t> </a:t>
            </a:r>
            <a:r>
              <a:rPr lang="ru-RU" sz="2000" dirty="0" err="1"/>
              <a:t>виховання</a:t>
            </a:r>
            <a:r>
              <a:rPr lang="ru-RU" sz="2000" dirty="0"/>
              <a:t> з 12 </a:t>
            </a:r>
            <a:r>
              <a:rPr lang="ru-RU" sz="2000" dirty="0" err="1"/>
              <a:t>травня</a:t>
            </a:r>
            <a:r>
              <a:rPr lang="ru-RU" sz="2000" dirty="0"/>
              <a:t> 2014 </a:t>
            </a:r>
            <a:r>
              <a:rPr lang="ru-RU" sz="2000" dirty="0" smtClean="0"/>
              <a:t>року.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/>
              <a:t> З </a:t>
            </a:r>
            <a:r>
              <a:rPr lang="ru-RU" sz="2000" dirty="0"/>
              <a:t>1993 року по 2014рік </a:t>
            </a:r>
            <a:r>
              <a:rPr lang="ru-RU" sz="2000" dirty="0" err="1"/>
              <a:t>працювала</a:t>
            </a:r>
            <a:r>
              <a:rPr lang="ru-RU" sz="2000" dirty="0"/>
              <a:t> в органах </a:t>
            </a:r>
            <a:r>
              <a:rPr lang="ru-RU" sz="2000" dirty="0" err="1"/>
              <a:t>внутрішніх</a:t>
            </a:r>
            <a:r>
              <a:rPr lang="ru-RU" sz="2000" dirty="0"/>
              <a:t> справ </a:t>
            </a:r>
            <a:r>
              <a:rPr lang="ru-RU" sz="2000" dirty="0" err="1"/>
              <a:t>України</a:t>
            </a:r>
            <a:r>
              <a:rPr lang="ru-RU" sz="2000" dirty="0"/>
              <a:t>, </a:t>
            </a:r>
            <a:r>
              <a:rPr lang="ru-RU" sz="2000" dirty="0" err="1"/>
              <a:t>відділенні</a:t>
            </a:r>
            <a:r>
              <a:rPr lang="ru-RU" sz="2000" dirty="0"/>
              <a:t> </a:t>
            </a:r>
            <a:r>
              <a:rPr lang="ru-RU" sz="2000" dirty="0" err="1"/>
              <a:t>кримінальної</a:t>
            </a:r>
            <a:r>
              <a:rPr lang="ru-RU" sz="2000" dirty="0"/>
              <a:t> </a:t>
            </a:r>
            <a:r>
              <a:rPr lang="ru-RU" sz="2000" dirty="0" err="1"/>
              <a:t>міліції</a:t>
            </a:r>
            <a:r>
              <a:rPr lang="ru-RU" sz="2000" dirty="0"/>
              <a:t> у справах </a:t>
            </a:r>
            <a:r>
              <a:rPr lang="ru-RU" sz="2000" dirty="0" err="1"/>
              <a:t>дітей</a:t>
            </a:r>
            <a:r>
              <a:rPr lang="ru-RU" sz="2000" dirty="0"/>
              <a:t>,  </a:t>
            </a:r>
            <a:r>
              <a:rPr lang="ru-RU" sz="2000" dirty="0" err="1"/>
              <a:t>звільнена</a:t>
            </a:r>
            <a:r>
              <a:rPr lang="ru-RU" sz="2000" dirty="0"/>
              <a:t> ОВС в запас за </a:t>
            </a:r>
            <a:r>
              <a:rPr lang="ru-RU" sz="2000" dirty="0" err="1"/>
              <a:t>віком</a:t>
            </a:r>
            <a:r>
              <a:rPr lang="ru-RU" sz="2000" dirty="0"/>
              <a:t> у </a:t>
            </a:r>
            <a:r>
              <a:rPr lang="ru-RU" sz="2000" dirty="0" err="1"/>
              <a:t>спеціальному</a:t>
            </a:r>
            <a:r>
              <a:rPr lang="ru-RU" sz="2000" dirty="0"/>
              <a:t> </a:t>
            </a:r>
            <a:r>
              <a:rPr lang="ru-RU" sz="2000" dirty="0" err="1"/>
              <a:t>званні</a:t>
            </a:r>
            <a:r>
              <a:rPr lang="ru-RU" sz="2000" dirty="0"/>
              <a:t> «майор </a:t>
            </a:r>
            <a:r>
              <a:rPr lang="ru-RU" sz="2000" dirty="0" err="1"/>
              <a:t>міліції</a:t>
            </a:r>
            <a:r>
              <a:rPr lang="ru-RU" sz="20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852849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08720"/>
            <a:ext cx="84969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/>
              <a:t>Спрямовує діяльність педагогічного колективу і керує всією роботою з військово-патріотичного виховання учнів.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/>
              <a:t>Планує основні заходи з військово-патріотичної роботи, організовує і контролює їх виконання.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/>
              <a:t> Організовує та готує обговорення питань військово-патріотичного виховання на засіданнях педагогічної ради, батьківського комітету.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/>
              <a:t>Сприяє матеріальному забезпеченню заходів, які проводяться у закладі.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/>
              <a:t>Працює над створення  умов для виховання у молодого покоління патріотичних почуттів, активної громадянської позиції, усвідомлення учнями свого громадянського обов’язку на основі національних і загальнолюдських духовних цінностей.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/>
              <a:t>Має ґрунтовну науково–теоретичну підготовку, володіє прийомами і методами управлінської діяльності та педагогічної роботи з дітьми. Для її роботи характерне  прагнення удосконалення організації навчально – виховного процесу у закладі.</a:t>
            </a:r>
            <a:endParaRPr lang="uk-U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40466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>
                <a:solidFill>
                  <a:srgbClr val="FFC000"/>
                </a:solidFill>
                <a:latin typeface="+mn-lt"/>
              </a:rPr>
              <a:t>Управлінська діяльність заступника </a:t>
            </a:r>
            <a:endParaRPr lang="ru-RU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6061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 smtClean="0">
                <a:solidFill>
                  <a:srgbClr val="FFC000"/>
                </a:solidFill>
              </a:rPr>
              <a:t>Нормативно-правове забезпечення  освітньо-виховного процесу здійснюється  на підставі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196752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/>
              <a:t>Законів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«Про </a:t>
            </a:r>
            <a:r>
              <a:rPr lang="ru-RU" dirty="0" err="1"/>
              <a:t>освіту</a:t>
            </a:r>
            <a:r>
              <a:rPr lang="ru-RU" dirty="0"/>
              <a:t>», «Про </a:t>
            </a:r>
            <a:r>
              <a:rPr lang="ru-RU" dirty="0" err="1"/>
              <a:t>загальну</a:t>
            </a:r>
            <a:r>
              <a:rPr lang="ru-RU" dirty="0"/>
              <a:t> </a:t>
            </a:r>
            <a:r>
              <a:rPr lang="ru-RU" dirty="0" err="1"/>
              <a:t>середню</a:t>
            </a:r>
            <a:r>
              <a:rPr lang="ru-RU" dirty="0"/>
              <a:t> </a:t>
            </a:r>
            <a:r>
              <a:rPr lang="ru-RU" dirty="0" err="1" smtClean="0"/>
              <a:t>освіту</a:t>
            </a:r>
            <a:r>
              <a:rPr lang="ru-RU" dirty="0" smtClean="0"/>
              <a:t>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П</a:t>
            </a:r>
            <a:r>
              <a:rPr lang="ru-RU" dirty="0" smtClean="0"/>
              <a:t>останови </a:t>
            </a:r>
            <a:r>
              <a:rPr lang="ru-RU" dirty="0" err="1"/>
              <a:t>кабінету</a:t>
            </a:r>
            <a:r>
              <a:rPr lang="ru-RU" dirty="0"/>
              <a:t> </a:t>
            </a:r>
            <a:r>
              <a:rPr lang="ru-RU" dirty="0" err="1"/>
              <a:t>Міністрів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16.11.00 № 1717,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«</a:t>
            </a:r>
            <a:r>
              <a:rPr lang="ru-RU" dirty="0" err="1"/>
              <a:t>Освіта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en-US" dirty="0"/>
              <a:t>XXI </a:t>
            </a:r>
            <a:r>
              <a:rPr lang="ru-RU" dirty="0" err="1"/>
              <a:t>століття</a:t>
            </a:r>
            <a:r>
              <a:rPr lang="ru-RU" dirty="0" smtClean="0"/>
              <a:t>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та </a:t>
            </a:r>
            <a:r>
              <a:rPr lang="ru-RU" dirty="0" err="1"/>
              <a:t>учнівської</a:t>
            </a:r>
            <a:r>
              <a:rPr lang="ru-RU" dirty="0"/>
              <a:t> </a:t>
            </a:r>
            <a:r>
              <a:rPr lang="ru-RU" dirty="0" err="1"/>
              <a:t>молоді</a:t>
            </a:r>
            <a:r>
              <a:rPr lang="ru-RU" dirty="0"/>
              <a:t> в </a:t>
            </a:r>
            <a:r>
              <a:rPr lang="ru-RU" dirty="0" err="1" smtClean="0"/>
              <a:t>Україні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Наказу </a:t>
            </a:r>
            <a:r>
              <a:rPr lang="ru-RU" dirty="0" err="1"/>
              <a:t>Міністерства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і науки, </a:t>
            </a:r>
            <a:r>
              <a:rPr lang="ru-RU" dirty="0" err="1"/>
              <a:t>молоді</a:t>
            </a:r>
            <a:r>
              <a:rPr lang="ru-RU" dirty="0"/>
              <a:t> та спорту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31.10.2011 № 1243, </a:t>
            </a:r>
            <a:r>
              <a:rPr lang="ru-RU" dirty="0" err="1"/>
              <a:t>яким</a:t>
            </a:r>
            <a:r>
              <a:rPr lang="ru-RU" dirty="0"/>
              <a:t> </a:t>
            </a:r>
            <a:r>
              <a:rPr lang="ru-RU" dirty="0" err="1"/>
              <a:t>затверджено</a:t>
            </a:r>
            <a:r>
              <a:rPr lang="ru-RU" dirty="0"/>
              <a:t> «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орієнтири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1–11 </a:t>
            </a:r>
            <a:r>
              <a:rPr lang="ru-RU" dirty="0" err="1"/>
              <a:t>класів</a:t>
            </a:r>
            <a:r>
              <a:rPr lang="ru-RU" dirty="0"/>
              <a:t> </a:t>
            </a:r>
            <a:r>
              <a:rPr lang="ru-RU" dirty="0" err="1"/>
              <a:t>загальноосвітніх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закладів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 smtClean="0"/>
              <a:t>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Наказу </a:t>
            </a:r>
            <a:r>
              <a:rPr lang="ru-RU" dirty="0" err="1"/>
              <a:t>Міністерства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і науки, </a:t>
            </a:r>
            <a:r>
              <a:rPr lang="ru-RU" dirty="0" err="1"/>
              <a:t>молоді</a:t>
            </a:r>
            <a:r>
              <a:rPr lang="ru-RU" dirty="0"/>
              <a:t> та спорту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16.06.2015 № 641 «Про </a:t>
            </a:r>
            <a:r>
              <a:rPr lang="ru-RU" dirty="0" err="1"/>
              <a:t>затвердження</a:t>
            </a:r>
            <a:r>
              <a:rPr lang="ru-RU" dirty="0"/>
              <a:t> </a:t>
            </a:r>
            <a:r>
              <a:rPr lang="ru-RU" dirty="0" err="1"/>
              <a:t>Концепції</a:t>
            </a:r>
            <a:r>
              <a:rPr lang="ru-RU" dirty="0"/>
              <a:t> </a:t>
            </a:r>
            <a:r>
              <a:rPr lang="ru-RU" dirty="0" err="1"/>
              <a:t>національно-патріотичного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і </a:t>
            </a:r>
            <a:r>
              <a:rPr lang="ru-RU" dirty="0" err="1" smtClean="0"/>
              <a:t>молоді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/>
              <a:t>Заходів</a:t>
            </a:r>
            <a:r>
              <a:rPr lang="ru-RU" dirty="0" smtClean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Концепції</a:t>
            </a:r>
            <a:r>
              <a:rPr lang="ru-RU" dirty="0"/>
              <a:t> </a:t>
            </a:r>
            <a:r>
              <a:rPr lang="ru-RU" dirty="0" err="1"/>
              <a:t>національно-патріотичного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і </a:t>
            </a:r>
            <a:r>
              <a:rPr lang="ru-RU" dirty="0" err="1"/>
              <a:t>молоді</a:t>
            </a:r>
            <a:r>
              <a:rPr lang="ru-RU" dirty="0"/>
              <a:t> та </a:t>
            </a:r>
            <a:r>
              <a:rPr lang="ru-RU" dirty="0" err="1"/>
              <a:t>методичних</a:t>
            </a:r>
            <a:r>
              <a:rPr lang="ru-RU" dirty="0"/>
              <a:t> </a:t>
            </a:r>
            <a:r>
              <a:rPr lang="ru-RU" dirty="0" err="1"/>
              <a:t>рекомендацій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національно-патріотичного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en-US" dirty="0"/>
              <a:t>y </a:t>
            </a:r>
            <a:r>
              <a:rPr lang="ru-RU" dirty="0" err="1"/>
              <a:t>загальноосвітніх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закладах,</a:t>
            </a:r>
          </a:p>
        </p:txBody>
      </p:sp>
    </p:spTree>
    <p:extLst>
      <p:ext uri="{BB962C8B-B14F-4D97-AF65-F5344CB8AC3E}">
        <p14:creationId xmlns:p14="http://schemas.microsoft.com/office/powerpoint/2010/main" val="400532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 flipH="1">
            <a:off x="3563888" y="4221088"/>
            <a:ext cx="5429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ст.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65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  </a:t>
            </a: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Конституції України</a:t>
            </a:r>
            <a:endParaRPr kumimoji="0" lang="uk-UA" sz="1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19" y="3284984"/>
            <a:ext cx="3006083" cy="2253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067944" y="2996952"/>
            <a:ext cx="4925194" cy="49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“Захист Вітчизни,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 </a:t>
            </a: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незалежності та територіальної цілісності України,</a:t>
            </a: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шанування її державних символів є обов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’</a:t>
            </a: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язком громадян  України. </a:t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      Громадяни відбувають військову службу відповідно до закону.”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2215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5040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tabLst>
                <a:tab pos="228600" algn="l"/>
              </a:tabLst>
            </a:pPr>
            <a: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3600" dirty="0" smtClean="0">
              <a:solidFill>
                <a:srgbClr val="FFFF00"/>
              </a:solidFill>
            </a:endParaRPr>
          </a:p>
        </p:txBody>
      </p:sp>
      <p:sp>
        <p:nvSpPr>
          <p:cNvPr id="1935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8352928" cy="4680520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itchFamily="2" charset="2"/>
              <a:buChar char=""/>
              <a:tabLst>
                <a:tab pos="3060700" algn="l"/>
              </a:tabLst>
            </a:pPr>
            <a:r>
              <a:rPr lang="uk-UA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Створення   умов    для    формування особистості, яка усвідомлює свою приналежність до українського народу.</a:t>
            </a:r>
            <a:endParaRPr lang="ru-RU" altLang="ru-RU" sz="20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"/>
              <a:tabLst>
                <a:tab pos="3060700" algn="l"/>
              </a:tabLst>
            </a:pPr>
            <a:r>
              <a:rPr lang="uk-UA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Виховання   громадянина - патріота   України з високою національною свідомістю  засобами  навчальної  та  позакласної діяльності, музейної справи, гурткової роботи.</a:t>
            </a:r>
            <a:endParaRPr lang="ru-RU" altLang="ru-RU" sz="20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"/>
              <a:tabLst>
                <a:tab pos="3060700" algn="l"/>
              </a:tabLst>
            </a:pPr>
            <a:r>
              <a:rPr lang="uk-UA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Впровадження соціального проектування, формування у дітей та учнівської молоді соціально-ціннісних орієнтирів, соціальної ментальності.</a:t>
            </a:r>
            <a:endParaRPr lang="ru-RU" altLang="ru-RU" sz="20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"/>
              <a:tabLst>
                <a:tab pos="3060700" algn="l"/>
              </a:tabLst>
            </a:pPr>
            <a:r>
              <a:rPr lang="uk-UA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Активна взаємодія із структурними підрозділами органів місцевого самоврядування  в напрямках патріотичного виховання.</a:t>
            </a:r>
            <a:endParaRPr lang="ru-RU" altLang="ru-RU" sz="20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tabLst>
                <a:tab pos="3060700" algn="l"/>
              </a:tabLst>
            </a:pPr>
            <a:endParaRPr lang="ru-RU" altLang="ru-RU" sz="2000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476672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 smtClean="0">
                <a:solidFill>
                  <a:srgbClr val="FFC000"/>
                </a:solidFill>
              </a:rPr>
              <a:t>«ВЕКТОР» заступника з ВПВ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3004873" cy="2253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2"/>
          <p:cNvSpPr/>
          <p:nvPr/>
        </p:nvSpPr>
        <p:spPr>
          <a:xfrm>
            <a:off x="3635896" y="1038155"/>
            <a:ext cx="5112568" cy="48320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Формування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та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розвиток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в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учнів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високої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патріотичної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свідомості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почуття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вірності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своїй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Вітчизні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прагнення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до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виконання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свого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громадянського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обов'язку</a:t>
            </a: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.</a:t>
            </a:r>
            <a:endParaRPr lang="ru-RU" sz="2800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accent6">
                    <a:lumMod val="25000"/>
                  </a:schemeClr>
                </a:solidFill>
              </a:rPr>
              <a:t>В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иховання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патріотичних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якостей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особистості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відповідно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до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моделі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"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Громадянина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-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патріота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України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".</a:t>
            </a:r>
            <a:endParaRPr lang="ru-RU" sz="28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404664"/>
            <a:ext cx="756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200" b="1" dirty="0" smtClean="0">
                <a:solidFill>
                  <a:srgbClr val="FFC000"/>
                </a:solidFill>
              </a:rPr>
              <a:t>Мета:</a:t>
            </a:r>
            <a:endParaRPr lang="ru-RU" sz="2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79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599"/>
            <a:ext cx="7992888" cy="5229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i="1" dirty="0" err="1" smtClean="0">
                <a:solidFill>
                  <a:schemeClr val="tx1"/>
                </a:solidFill>
              </a:rPr>
              <a:t>Патріотичне</a:t>
            </a:r>
            <a:r>
              <a:rPr lang="ru-RU" sz="2200" i="1" dirty="0" smtClean="0">
                <a:solidFill>
                  <a:schemeClr val="tx1"/>
                </a:solidFill>
              </a:rPr>
              <a:t> </a:t>
            </a:r>
            <a:r>
              <a:rPr lang="ru-RU" sz="2200" i="1" dirty="0" err="1">
                <a:solidFill>
                  <a:schemeClr val="tx1"/>
                </a:solidFill>
              </a:rPr>
              <a:t>виховання</a:t>
            </a:r>
            <a:r>
              <a:rPr lang="ru-RU" sz="2200" i="1" dirty="0">
                <a:solidFill>
                  <a:schemeClr val="tx1"/>
                </a:solidFill>
              </a:rPr>
              <a:t> – </a:t>
            </a:r>
            <a:r>
              <a:rPr lang="ru-RU" sz="2200" i="1" dirty="0" err="1">
                <a:solidFill>
                  <a:schemeClr val="tx1"/>
                </a:solidFill>
              </a:rPr>
              <a:t>це</a:t>
            </a:r>
            <a:r>
              <a:rPr lang="ru-RU" sz="2200" i="1" dirty="0">
                <a:solidFill>
                  <a:schemeClr val="tx1"/>
                </a:solidFill>
              </a:rPr>
              <a:t> сфера духовного </a:t>
            </a:r>
            <a:r>
              <a:rPr lang="ru-RU" sz="2200" i="1" dirty="0" err="1">
                <a:solidFill>
                  <a:schemeClr val="tx1"/>
                </a:solidFill>
              </a:rPr>
              <a:t>життя</a:t>
            </a:r>
            <a:r>
              <a:rPr lang="ru-RU" sz="2200" i="1" dirty="0">
                <a:solidFill>
                  <a:schemeClr val="tx1"/>
                </a:solidFill>
              </a:rPr>
              <a:t>, яка </a:t>
            </a:r>
            <a:r>
              <a:rPr lang="ru-RU" sz="2200" i="1" dirty="0" err="1">
                <a:solidFill>
                  <a:schemeClr val="tx1"/>
                </a:solidFill>
              </a:rPr>
              <a:t>проникає</a:t>
            </a:r>
            <a:r>
              <a:rPr lang="ru-RU" sz="2200" i="1" dirty="0">
                <a:solidFill>
                  <a:schemeClr val="tx1"/>
                </a:solidFill>
              </a:rPr>
              <a:t> в усе, </a:t>
            </a:r>
            <a:r>
              <a:rPr lang="ru-RU" sz="2200" i="1" dirty="0" err="1">
                <a:solidFill>
                  <a:schemeClr val="tx1"/>
                </a:solidFill>
              </a:rPr>
              <a:t>що</a:t>
            </a:r>
            <a:r>
              <a:rPr lang="ru-RU" sz="2200" i="1" dirty="0">
                <a:solidFill>
                  <a:schemeClr val="tx1"/>
                </a:solidFill>
              </a:rPr>
              <a:t> </a:t>
            </a:r>
            <a:r>
              <a:rPr lang="ru-RU" sz="2200" i="1" dirty="0" err="1">
                <a:solidFill>
                  <a:schemeClr val="tx1"/>
                </a:solidFill>
              </a:rPr>
              <a:t>пізнає</a:t>
            </a:r>
            <a:r>
              <a:rPr lang="ru-RU" sz="2200" i="1" dirty="0">
                <a:solidFill>
                  <a:schemeClr val="tx1"/>
                </a:solidFill>
              </a:rPr>
              <a:t>, </a:t>
            </a:r>
            <a:r>
              <a:rPr lang="ru-RU" sz="2200" i="1" dirty="0" err="1">
                <a:solidFill>
                  <a:schemeClr val="tx1"/>
                </a:solidFill>
              </a:rPr>
              <a:t>робить</a:t>
            </a:r>
            <a:r>
              <a:rPr lang="ru-RU" sz="2200" i="1" dirty="0">
                <a:solidFill>
                  <a:schemeClr val="tx1"/>
                </a:solidFill>
              </a:rPr>
              <a:t>, до </a:t>
            </a:r>
            <a:r>
              <a:rPr lang="ru-RU" sz="2200" i="1" dirty="0" err="1">
                <a:solidFill>
                  <a:schemeClr val="tx1"/>
                </a:solidFill>
              </a:rPr>
              <a:t>чого</a:t>
            </a:r>
            <a:r>
              <a:rPr lang="ru-RU" sz="2200" i="1" dirty="0">
                <a:solidFill>
                  <a:schemeClr val="tx1"/>
                </a:solidFill>
              </a:rPr>
              <a:t> </a:t>
            </a:r>
            <a:r>
              <a:rPr lang="ru-RU" sz="2200" i="1" dirty="0" err="1">
                <a:solidFill>
                  <a:schemeClr val="tx1"/>
                </a:solidFill>
              </a:rPr>
              <a:t>прагне</a:t>
            </a:r>
            <a:r>
              <a:rPr lang="ru-RU" sz="2200" i="1" dirty="0">
                <a:solidFill>
                  <a:schemeClr val="tx1"/>
                </a:solidFill>
              </a:rPr>
              <a:t>, </a:t>
            </a:r>
            <a:r>
              <a:rPr lang="ru-RU" sz="2200" i="1" dirty="0" err="1">
                <a:solidFill>
                  <a:schemeClr val="tx1"/>
                </a:solidFill>
              </a:rPr>
              <a:t>що</a:t>
            </a:r>
            <a:r>
              <a:rPr lang="ru-RU" sz="2200" i="1" dirty="0">
                <a:solidFill>
                  <a:schemeClr val="tx1"/>
                </a:solidFill>
              </a:rPr>
              <a:t> любить і </a:t>
            </a:r>
            <a:r>
              <a:rPr lang="ru-RU" sz="2200" i="1" dirty="0" err="1">
                <a:solidFill>
                  <a:schemeClr val="tx1"/>
                </a:solidFill>
              </a:rPr>
              <a:t>ненавидить</a:t>
            </a:r>
            <a:r>
              <a:rPr lang="ru-RU" sz="2200" i="1" dirty="0">
                <a:solidFill>
                  <a:schemeClr val="tx1"/>
                </a:solidFill>
              </a:rPr>
              <a:t> </a:t>
            </a:r>
            <a:r>
              <a:rPr lang="ru-RU" sz="2200" i="1" dirty="0" err="1">
                <a:solidFill>
                  <a:schemeClr val="tx1"/>
                </a:solidFill>
              </a:rPr>
              <a:t>людина</a:t>
            </a:r>
            <a:r>
              <a:rPr lang="ru-RU" sz="2200" i="1" dirty="0">
                <a:solidFill>
                  <a:schemeClr val="tx1"/>
                </a:solidFill>
              </a:rPr>
              <a:t>, яка </a:t>
            </a:r>
            <a:r>
              <a:rPr lang="ru-RU" sz="2200" i="1" dirty="0" err="1">
                <a:solidFill>
                  <a:schemeClr val="tx1"/>
                </a:solidFill>
              </a:rPr>
              <a:t>формується</a:t>
            </a:r>
            <a:r>
              <a:rPr lang="ru-RU" sz="2200" i="1" dirty="0">
                <a:solidFill>
                  <a:schemeClr val="tx1"/>
                </a:solidFill>
              </a:rPr>
              <a:t>.</a:t>
            </a:r>
            <a:br>
              <a:rPr lang="ru-RU" sz="2200" i="1" dirty="0">
                <a:solidFill>
                  <a:schemeClr val="tx1"/>
                </a:solidFill>
              </a:rPr>
            </a:br>
            <a:r>
              <a:rPr lang="ru-RU" sz="2200" i="1" dirty="0" err="1">
                <a:solidFill>
                  <a:schemeClr val="tx1"/>
                </a:solidFill>
              </a:rPr>
              <a:t>В.О.Сухомлинський</a:t>
            </a:r>
            <a:endParaRPr lang="ru-RU" sz="2700" i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657" y="52437"/>
            <a:ext cx="8712968" cy="14773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 smtClean="0">
                <a:solidFill>
                  <a:srgbClr val="FFFF00"/>
                </a:solidFill>
                <a:latin typeface="+mn-lt"/>
              </a:rPr>
              <a:t>Виховання</a:t>
            </a:r>
            <a:r>
              <a:rPr lang="ru-RU" sz="30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latin typeface="+mn-lt"/>
              </a:rPr>
              <a:t>соціальної</a:t>
            </a:r>
            <a:r>
              <a:rPr lang="ru-RU" sz="30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latin typeface="+mn-lt"/>
              </a:rPr>
              <a:t>компетентності</a:t>
            </a:r>
            <a:r>
              <a:rPr lang="ru-RU" sz="3000" b="1" dirty="0" smtClean="0">
                <a:solidFill>
                  <a:srgbClr val="FFFF00"/>
                </a:solidFill>
                <a:latin typeface="+mn-lt"/>
              </a:rPr>
              <a:t>, </a:t>
            </a:r>
            <a:r>
              <a:rPr lang="ru-RU" sz="3000" b="1" dirty="0" err="1" smtClean="0">
                <a:solidFill>
                  <a:srgbClr val="FFFF00"/>
                </a:solidFill>
                <a:latin typeface="+mn-lt"/>
              </a:rPr>
              <a:t>патріотизму</a:t>
            </a:r>
            <a:r>
              <a:rPr lang="ru-RU" sz="30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latin typeface="+mn-lt"/>
              </a:rPr>
              <a:t>самосприйняття</a:t>
            </a:r>
            <a:r>
              <a:rPr lang="ru-RU" sz="30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latin typeface="+mn-lt"/>
              </a:rPr>
              <a:t>особистості</a:t>
            </a:r>
            <a:r>
              <a:rPr lang="ru-RU" sz="3000" b="1" dirty="0" smtClean="0">
                <a:solidFill>
                  <a:srgbClr val="FFFF00"/>
                </a:solidFill>
                <a:latin typeface="+mn-lt"/>
              </a:rPr>
              <a:t> в </a:t>
            </a:r>
            <a:r>
              <a:rPr lang="ru-RU" sz="3000" b="1" dirty="0" err="1" smtClean="0">
                <a:solidFill>
                  <a:srgbClr val="FFFF00"/>
                </a:solidFill>
                <a:latin typeface="+mn-lt"/>
              </a:rPr>
              <a:t>мінливому</a:t>
            </a:r>
            <a:r>
              <a:rPr lang="ru-RU" sz="30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latin typeface="+mn-lt"/>
              </a:rPr>
              <a:t>соціумі</a:t>
            </a:r>
            <a:r>
              <a:rPr lang="ru-RU" sz="3000" b="1" dirty="0">
                <a:solidFill>
                  <a:srgbClr val="FFFF00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077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rmAutofit/>
          </a:bodyPr>
          <a:lstStyle/>
          <a:p>
            <a:pPr algn="r"/>
            <a:r>
              <a:rPr lang="uk-UA" sz="2200" dirty="0" smtClean="0">
                <a:solidFill>
                  <a:srgbClr val="FFFF00"/>
                </a:solidFill>
              </a:rPr>
              <a:t>ЗВІТ  про результати діяльності НВК</a:t>
            </a: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4006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800" dirty="0" err="1"/>
              <a:t>М</a:t>
            </a:r>
            <a:r>
              <a:rPr lang="ru-RU" sz="1800" dirty="0" err="1" smtClean="0"/>
              <a:t>ісячники</a:t>
            </a:r>
            <a:r>
              <a:rPr lang="ru-RU" sz="1800" dirty="0" smtClean="0"/>
              <a:t> </a:t>
            </a:r>
            <a:r>
              <a:rPr lang="ru-RU" sz="1800" dirty="0" err="1"/>
              <a:t>національно-патріотичного</a:t>
            </a:r>
            <a:r>
              <a:rPr lang="ru-RU" sz="1800" dirty="0"/>
              <a:t> </a:t>
            </a:r>
            <a:r>
              <a:rPr lang="ru-RU" sz="1800" dirty="0" err="1"/>
              <a:t>виховання</a:t>
            </a:r>
            <a:r>
              <a:rPr lang="ru-RU" sz="1800" dirty="0"/>
              <a:t>: </a:t>
            </a:r>
          </a:p>
          <a:p>
            <a:pPr marL="137160" indent="0">
              <a:buNone/>
            </a:pPr>
            <a:r>
              <a:rPr lang="ru-RU" sz="1800" dirty="0"/>
              <a:t>- «</a:t>
            </a:r>
            <a:r>
              <a:rPr lang="ru-RU" sz="1800" dirty="0" err="1"/>
              <a:t>Цвітеш</a:t>
            </a:r>
            <a:r>
              <a:rPr lang="ru-RU" sz="1800" dirty="0"/>
              <a:t> </a:t>
            </a:r>
            <a:r>
              <a:rPr lang="ru-RU" sz="1800" dirty="0" err="1"/>
              <a:t>ти</a:t>
            </a:r>
            <a:r>
              <a:rPr lang="ru-RU" sz="1800" dirty="0"/>
              <a:t> </a:t>
            </a:r>
            <a:r>
              <a:rPr lang="ru-RU" sz="1800" dirty="0" err="1"/>
              <a:t>пишно</a:t>
            </a:r>
            <a:r>
              <a:rPr lang="ru-RU" sz="1800" dirty="0"/>
              <a:t>, земле моя мила, </a:t>
            </a:r>
            <a:r>
              <a:rPr lang="ru-RU" sz="1800" dirty="0" err="1"/>
              <a:t>ти</a:t>
            </a:r>
            <a:r>
              <a:rPr lang="ru-RU" sz="1800" dirty="0"/>
              <a:t>-не </a:t>
            </a:r>
            <a:r>
              <a:rPr lang="ru-RU" sz="1800" dirty="0" err="1"/>
              <a:t>окраїна</a:t>
            </a:r>
            <a:r>
              <a:rPr lang="ru-RU" sz="1800" dirty="0"/>
              <a:t>, </a:t>
            </a:r>
            <a:r>
              <a:rPr lang="ru-RU" sz="1800" dirty="0" err="1"/>
              <a:t>ти</a:t>
            </a:r>
            <a:r>
              <a:rPr lang="ru-RU" sz="1800" dirty="0"/>
              <a:t> -</a:t>
            </a:r>
            <a:r>
              <a:rPr lang="ru-RU" sz="1800" dirty="0" err="1"/>
              <a:t>Україна</a:t>
            </a:r>
            <a:r>
              <a:rPr lang="ru-RU" sz="1800" dirty="0"/>
              <a:t>» </a:t>
            </a:r>
          </a:p>
          <a:p>
            <a:pPr marL="137160" indent="0">
              <a:buNone/>
            </a:pPr>
            <a:r>
              <a:rPr lang="ru-RU" sz="1800" dirty="0"/>
              <a:t>- «Я- </a:t>
            </a:r>
            <a:r>
              <a:rPr lang="ru-RU" sz="1800" dirty="0" err="1"/>
              <a:t>патріот</a:t>
            </a:r>
            <a:r>
              <a:rPr lang="ru-RU" sz="1800" dirty="0"/>
              <a:t> </a:t>
            </a:r>
            <a:r>
              <a:rPr lang="ru-RU" sz="1800" dirty="0" err="1"/>
              <a:t>своєї</a:t>
            </a:r>
            <a:r>
              <a:rPr lang="ru-RU" sz="1800" dirty="0"/>
              <a:t> </a:t>
            </a:r>
            <a:r>
              <a:rPr lang="ru-RU" sz="1800" dirty="0" err="1"/>
              <a:t>держави</a:t>
            </a:r>
            <a:r>
              <a:rPr lang="ru-RU" sz="1800" dirty="0" smtClean="0"/>
              <a:t>»</a:t>
            </a:r>
            <a:endParaRPr lang="ru-RU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err="1"/>
              <a:t>П</a:t>
            </a:r>
            <a:r>
              <a:rPr lang="ru-RU" sz="1800" dirty="0" err="1" smtClean="0"/>
              <a:t>роводяться</a:t>
            </a:r>
            <a:r>
              <a:rPr lang="ru-RU" sz="1800" dirty="0" smtClean="0"/>
              <a:t> </a:t>
            </a:r>
            <a:r>
              <a:rPr lang="ru-RU" sz="1800" dirty="0"/>
              <a:t>заходи до </a:t>
            </a:r>
            <a:r>
              <a:rPr lang="ru-RU" sz="1800" dirty="0" smtClean="0"/>
              <a:t>:</a:t>
            </a:r>
          </a:p>
          <a:p>
            <a:pPr>
              <a:buFontTx/>
              <a:buChar char="-"/>
            </a:pPr>
            <a:r>
              <a:rPr lang="ru-RU" sz="1800" dirty="0" smtClean="0"/>
              <a:t>Дня </a:t>
            </a:r>
            <a:r>
              <a:rPr lang="ru-RU" sz="1800" dirty="0" err="1"/>
              <a:t>Соборності</a:t>
            </a:r>
            <a:r>
              <a:rPr lang="ru-RU" sz="1800" dirty="0"/>
              <a:t> та </a:t>
            </a:r>
            <a:r>
              <a:rPr lang="ru-RU" sz="1800" dirty="0" err="1"/>
              <a:t>Свободи</a:t>
            </a:r>
            <a:r>
              <a:rPr lang="ru-RU" sz="1800" dirty="0"/>
              <a:t> </a:t>
            </a:r>
            <a:r>
              <a:rPr lang="ru-RU" sz="1800" dirty="0" err="1" smtClean="0"/>
              <a:t>України</a:t>
            </a:r>
            <a:endParaRPr lang="ru-RU" sz="1800" dirty="0"/>
          </a:p>
          <a:p>
            <a:pPr>
              <a:buFontTx/>
              <a:buChar char="-"/>
            </a:pPr>
            <a:r>
              <a:rPr lang="ru-RU" sz="1800" dirty="0" smtClean="0"/>
              <a:t>Дня </a:t>
            </a:r>
            <a:r>
              <a:rPr lang="ru-RU" sz="1800" dirty="0" err="1"/>
              <a:t>пам`яті</a:t>
            </a:r>
            <a:r>
              <a:rPr lang="ru-RU" sz="1800" dirty="0"/>
              <a:t> </a:t>
            </a:r>
            <a:r>
              <a:rPr lang="ru-RU" sz="1800" dirty="0" err="1"/>
              <a:t>героїв</a:t>
            </a:r>
            <a:r>
              <a:rPr lang="ru-RU" sz="1800" dirty="0"/>
              <a:t> </a:t>
            </a:r>
            <a:r>
              <a:rPr lang="ru-RU" sz="1800" dirty="0" smtClean="0"/>
              <a:t>Крут</a:t>
            </a:r>
            <a:endParaRPr lang="ru-RU" sz="1800" dirty="0"/>
          </a:p>
          <a:p>
            <a:pPr>
              <a:buFontTx/>
              <a:buChar char="-"/>
            </a:pPr>
            <a:r>
              <a:rPr lang="ru-RU" sz="1800" dirty="0" smtClean="0"/>
              <a:t>Дня </a:t>
            </a:r>
            <a:r>
              <a:rPr lang="ru-RU" sz="1800" dirty="0" err="1"/>
              <a:t>пам`яті</a:t>
            </a:r>
            <a:r>
              <a:rPr lang="ru-RU" sz="1800" dirty="0"/>
              <a:t> та </a:t>
            </a:r>
            <a:r>
              <a:rPr lang="ru-RU" sz="1800" dirty="0" err="1"/>
              <a:t>примирення</a:t>
            </a:r>
            <a:r>
              <a:rPr lang="ru-RU" sz="1800" dirty="0"/>
              <a:t>, </a:t>
            </a:r>
            <a:r>
              <a:rPr lang="ru-RU" sz="1800" dirty="0" err="1"/>
              <a:t>виховні</a:t>
            </a:r>
            <a:r>
              <a:rPr lang="ru-RU" sz="1800" dirty="0"/>
              <a:t> </a:t>
            </a:r>
            <a:r>
              <a:rPr lang="ru-RU" sz="1800" dirty="0" err="1"/>
              <a:t>години</a:t>
            </a:r>
            <a:r>
              <a:rPr lang="ru-RU" sz="1800" dirty="0"/>
              <a:t> та заходи по </a:t>
            </a:r>
            <a:r>
              <a:rPr lang="ru-RU" sz="1800" dirty="0" err="1"/>
              <a:t>вшануванню</a:t>
            </a:r>
            <a:r>
              <a:rPr lang="ru-RU" sz="1800" dirty="0"/>
              <a:t> </a:t>
            </a:r>
            <a:r>
              <a:rPr lang="ru-RU" sz="1800" dirty="0" err="1"/>
              <a:t>пам`яті</a:t>
            </a:r>
            <a:r>
              <a:rPr lang="ru-RU" sz="1800" dirty="0"/>
              <a:t> </a:t>
            </a:r>
            <a:r>
              <a:rPr lang="ru-RU" sz="1800" dirty="0" err="1"/>
              <a:t>героїв</a:t>
            </a:r>
            <a:r>
              <a:rPr lang="ru-RU" sz="1800" dirty="0"/>
              <a:t> </a:t>
            </a:r>
            <a:r>
              <a:rPr lang="ru-RU" sz="1800" dirty="0" err="1"/>
              <a:t>Небесної</a:t>
            </a:r>
            <a:r>
              <a:rPr lang="ru-RU" sz="1800" dirty="0"/>
              <a:t> </a:t>
            </a:r>
            <a:r>
              <a:rPr lang="ru-RU" sz="1800" dirty="0" err="1"/>
              <a:t>сотні</a:t>
            </a:r>
            <a:r>
              <a:rPr lang="ru-RU" sz="1800" dirty="0"/>
              <a:t> та </a:t>
            </a:r>
            <a:r>
              <a:rPr lang="ru-RU" sz="1800" dirty="0" err="1"/>
              <a:t>загиблих</a:t>
            </a:r>
            <a:r>
              <a:rPr lang="ru-RU" sz="1800" dirty="0"/>
              <a:t> </a:t>
            </a:r>
            <a:r>
              <a:rPr lang="ru-RU" sz="1800" dirty="0" err="1"/>
              <a:t>воїнів</a:t>
            </a:r>
            <a:r>
              <a:rPr lang="ru-RU" sz="1800" dirty="0"/>
              <a:t> АТО та </a:t>
            </a:r>
            <a:r>
              <a:rPr lang="ru-RU" sz="1800" dirty="0" err="1"/>
              <a:t>інші</a:t>
            </a:r>
            <a:r>
              <a:rPr lang="ru-RU" sz="1800" dirty="0"/>
              <a:t> </a:t>
            </a:r>
            <a:r>
              <a:rPr lang="ru-RU" sz="1800" dirty="0" err="1"/>
              <a:t>виховні</a:t>
            </a:r>
            <a:r>
              <a:rPr lang="ru-RU" sz="1800" dirty="0"/>
              <a:t> заходи, </a:t>
            </a:r>
            <a:r>
              <a:rPr lang="ru-RU" sz="1800" dirty="0" err="1"/>
              <a:t>приурочені</a:t>
            </a:r>
            <a:r>
              <a:rPr lang="ru-RU" sz="1800" dirty="0"/>
              <a:t> </a:t>
            </a:r>
            <a:r>
              <a:rPr lang="ru-RU" sz="1800" dirty="0" err="1"/>
              <a:t>пам`ятним</a:t>
            </a:r>
            <a:r>
              <a:rPr lang="ru-RU" sz="1800" dirty="0"/>
              <a:t> та </a:t>
            </a:r>
            <a:r>
              <a:rPr lang="ru-RU" sz="1800" dirty="0" err="1"/>
              <a:t>трагічним</a:t>
            </a:r>
            <a:r>
              <a:rPr lang="ru-RU" sz="1800" dirty="0"/>
              <a:t> </a:t>
            </a:r>
            <a:r>
              <a:rPr lang="ru-RU" sz="1800" dirty="0" err="1"/>
              <a:t>сторінкам</a:t>
            </a:r>
            <a:r>
              <a:rPr lang="ru-RU" sz="1800" dirty="0"/>
              <a:t> </a:t>
            </a:r>
            <a:r>
              <a:rPr lang="ru-RU" sz="1800" dirty="0" err="1"/>
              <a:t>історії</a:t>
            </a:r>
            <a:r>
              <a:rPr lang="ru-RU" sz="1800" dirty="0"/>
              <a:t> </a:t>
            </a:r>
            <a:r>
              <a:rPr lang="ru-RU" sz="1800" dirty="0" err="1"/>
              <a:t>нашої</a:t>
            </a:r>
            <a:r>
              <a:rPr lang="ru-RU" sz="1800" dirty="0"/>
              <a:t> </a:t>
            </a:r>
            <a:r>
              <a:rPr lang="ru-RU" sz="1800" dirty="0" err="1"/>
              <a:t>країни</a:t>
            </a:r>
            <a:r>
              <a:rPr lang="ru-RU" sz="1800" dirty="0"/>
              <a:t>. </a:t>
            </a:r>
            <a:endParaRPr lang="ru-RU" sz="1800" dirty="0" smtClean="0"/>
          </a:p>
          <a:p>
            <a:pPr marL="137160" indent="0">
              <a:buNone/>
            </a:pPr>
            <a:r>
              <a:rPr lang="ru-RU" sz="1800" dirty="0" smtClean="0"/>
              <a:t>Для </a:t>
            </a:r>
            <a:r>
              <a:rPr lang="ru-RU" sz="1800" dirty="0" err="1"/>
              <a:t>участі</a:t>
            </a:r>
            <a:r>
              <a:rPr lang="ru-RU" sz="1800" dirty="0"/>
              <a:t> у </a:t>
            </a:r>
            <a:r>
              <a:rPr lang="ru-RU" sz="1800" dirty="0" err="1"/>
              <a:t>виховних</a:t>
            </a:r>
            <a:r>
              <a:rPr lang="ru-RU" sz="1800" dirty="0"/>
              <a:t> заходах </a:t>
            </a:r>
            <a:r>
              <a:rPr lang="ru-RU" sz="1800" dirty="0" err="1"/>
              <a:t>запрошуються</a:t>
            </a:r>
            <a:r>
              <a:rPr lang="ru-RU" sz="1800" dirty="0"/>
              <a:t> </a:t>
            </a:r>
            <a:r>
              <a:rPr lang="ru-RU" sz="1800" dirty="0" err="1"/>
              <a:t>ветерани</a:t>
            </a:r>
            <a:r>
              <a:rPr lang="ru-RU" sz="1800" dirty="0"/>
              <a:t> </a:t>
            </a:r>
            <a:r>
              <a:rPr lang="ru-RU" sz="1800" dirty="0" err="1"/>
              <a:t>війни</a:t>
            </a:r>
            <a:r>
              <a:rPr lang="ru-RU" sz="1800" dirty="0"/>
              <a:t> та </a:t>
            </a:r>
            <a:r>
              <a:rPr lang="ru-RU" sz="1800" dirty="0" err="1"/>
              <a:t>праці</a:t>
            </a:r>
            <a:r>
              <a:rPr lang="ru-RU" sz="1800" dirty="0"/>
              <a:t>, </a:t>
            </a:r>
            <a:r>
              <a:rPr lang="ru-RU" sz="1800" dirty="0" err="1"/>
              <a:t>учасники</a:t>
            </a:r>
            <a:r>
              <a:rPr lang="ru-RU" sz="1800" dirty="0"/>
              <a:t> </a:t>
            </a:r>
            <a:r>
              <a:rPr lang="ru-RU" sz="1800" dirty="0" err="1"/>
              <a:t>бойових</a:t>
            </a:r>
            <a:r>
              <a:rPr lang="ru-RU" sz="1800" dirty="0"/>
              <a:t> </a:t>
            </a:r>
            <a:r>
              <a:rPr lang="ru-RU" sz="1800" dirty="0" err="1"/>
              <a:t>дій</a:t>
            </a:r>
            <a:r>
              <a:rPr lang="ru-RU" sz="1800" dirty="0"/>
              <a:t> на </a:t>
            </a:r>
            <a:r>
              <a:rPr lang="ru-RU" sz="1800" dirty="0" err="1"/>
              <a:t>території</a:t>
            </a:r>
            <a:r>
              <a:rPr lang="ru-RU" sz="1800" dirty="0"/>
              <a:t> </a:t>
            </a:r>
            <a:r>
              <a:rPr lang="ru-RU" sz="1800" dirty="0" err="1"/>
              <a:t>інших</a:t>
            </a:r>
            <a:r>
              <a:rPr lang="ru-RU" sz="1800" dirty="0"/>
              <a:t> держав, </a:t>
            </a:r>
            <a:r>
              <a:rPr lang="ru-RU" sz="1800" dirty="0" err="1"/>
              <a:t>учасники</a:t>
            </a:r>
            <a:r>
              <a:rPr lang="ru-RU" sz="1800" dirty="0"/>
              <a:t> АТО.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/>
              <a:t>Проведено </a:t>
            </a:r>
            <a:r>
              <a:rPr lang="ru-RU" sz="1800" dirty="0" err="1" smtClean="0"/>
              <a:t>патріотичні</a:t>
            </a:r>
            <a:r>
              <a:rPr lang="ru-RU" sz="1800" dirty="0" smtClean="0"/>
              <a:t> </a:t>
            </a:r>
            <a:r>
              <a:rPr lang="ru-RU" sz="1800" dirty="0" err="1"/>
              <a:t>акцій</a:t>
            </a:r>
            <a:r>
              <a:rPr lang="ru-RU" sz="1800" dirty="0"/>
              <a:t>:</a:t>
            </a:r>
          </a:p>
          <a:p>
            <a:pPr marL="137160" indent="0">
              <a:buNone/>
            </a:pPr>
            <a:r>
              <a:rPr lang="ru-RU" sz="1800" dirty="0"/>
              <a:t>-  «</a:t>
            </a:r>
            <a:r>
              <a:rPr lang="ru-RU" sz="1800" dirty="0" err="1"/>
              <a:t>Оберіг</a:t>
            </a:r>
            <a:r>
              <a:rPr lang="ru-RU" sz="1800" dirty="0"/>
              <a:t> для солдата»;</a:t>
            </a:r>
          </a:p>
          <a:p>
            <a:pPr marL="137160" indent="0">
              <a:buNone/>
            </a:pPr>
            <a:r>
              <a:rPr lang="ru-RU" sz="1800" dirty="0"/>
              <a:t>-  «Лист солдату»;</a:t>
            </a:r>
          </a:p>
          <a:p>
            <a:pPr marL="137160" indent="0">
              <a:buNone/>
            </a:pPr>
            <a:r>
              <a:rPr lang="ru-RU" sz="1800" dirty="0"/>
              <a:t>-  «</a:t>
            </a:r>
            <a:r>
              <a:rPr lang="ru-RU" sz="1800" dirty="0" err="1"/>
              <a:t>Вишиванка</a:t>
            </a:r>
            <a:r>
              <a:rPr lang="ru-RU" sz="1800" dirty="0"/>
              <a:t> - </a:t>
            </a:r>
            <a:r>
              <a:rPr lang="ru-RU" sz="1800" dirty="0" err="1"/>
              <a:t>дітям</a:t>
            </a:r>
            <a:r>
              <a:rPr lang="ru-RU" sz="1800" dirty="0"/>
              <a:t> АТО»  </a:t>
            </a:r>
            <a:r>
              <a:rPr lang="ru-RU" sz="1800" dirty="0" err="1"/>
              <a:t>під</a:t>
            </a:r>
            <a:r>
              <a:rPr lang="ru-RU" sz="1800" dirty="0"/>
              <a:t> час </a:t>
            </a:r>
            <a:r>
              <a:rPr lang="ru-RU" sz="1800" dirty="0" err="1"/>
              <a:t>яких</a:t>
            </a:r>
            <a:r>
              <a:rPr lang="ru-RU" sz="1800" dirty="0"/>
              <a:t> </a:t>
            </a:r>
            <a:r>
              <a:rPr lang="ru-RU" sz="1800" dirty="0" err="1"/>
              <a:t>виготовлені</a:t>
            </a:r>
            <a:r>
              <a:rPr lang="ru-RU" sz="1800" dirty="0"/>
              <a:t> та </a:t>
            </a:r>
            <a:r>
              <a:rPr lang="ru-RU" sz="1800" dirty="0" err="1"/>
              <a:t>відправлені</a:t>
            </a:r>
            <a:r>
              <a:rPr lang="ru-RU" sz="1800" dirty="0"/>
              <a:t> на </a:t>
            </a:r>
            <a:r>
              <a:rPr lang="ru-RU" sz="1800" dirty="0" err="1"/>
              <a:t>схід</a:t>
            </a:r>
            <a:r>
              <a:rPr lang="ru-RU" sz="1800" dirty="0"/>
              <a:t> </a:t>
            </a:r>
            <a:r>
              <a:rPr lang="ru-RU" sz="1800" dirty="0" err="1"/>
              <a:t>українським</a:t>
            </a:r>
            <a:r>
              <a:rPr lang="ru-RU" sz="1800" dirty="0"/>
              <a:t> </a:t>
            </a:r>
            <a:r>
              <a:rPr lang="ru-RU" sz="1800" dirty="0" err="1"/>
              <a:t>військовослужбовцям</a:t>
            </a:r>
            <a:r>
              <a:rPr lang="ru-RU" sz="1800" dirty="0"/>
              <a:t> через </a:t>
            </a:r>
            <a:r>
              <a:rPr lang="ru-RU" sz="1800" dirty="0" err="1"/>
              <a:t>волонтерів</a:t>
            </a:r>
            <a:r>
              <a:rPr lang="ru-RU" sz="1800" dirty="0"/>
              <a:t> </a:t>
            </a:r>
            <a:r>
              <a:rPr lang="ru-RU" sz="1800" dirty="0" err="1"/>
              <a:t>малюнки</a:t>
            </a:r>
            <a:r>
              <a:rPr lang="ru-RU" sz="1800" dirty="0"/>
              <a:t>, </a:t>
            </a:r>
            <a:r>
              <a:rPr lang="ru-RU" sz="1800" dirty="0" err="1"/>
              <a:t>листи</a:t>
            </a:r>
            <a:r>
              <a:rPr lang="ru-RU" sz="1800" dirty="0"/>
              <a:t>, обереги, 4 </a:t>
            </a:r>
            <a:r>
              <a:rPr lang="ru-RU" sz="1800" dirty="0" err="1"/>
              <a:t>вишиванки</a:t>
            </a:r>
            <a:r>
              <a:rPr lang="ru-RU" sz="1800" dirty="0"/>
              <a:t> для </a:t>
            </a:r>
            <a:r>
              <a:rPr lang="ru-RU" sz="1800" dirty="0" err="1"/>
              <a:t>дітей</a:t>
            </a:r>
            <a:r>
              <a:rPr lang="ru-RU" sz="1800" dirty="0"/>
              <a:t> </a:t>
            </a:r>
            <a:r>
              <a:rPr lang="ru-RU" sz="1800" dirty="0" err="1"/>
              <a:t>Донеччини</a:t>
            </a:r>
            <a:r>
              <a:rPr lang="ru-RU" sz="1800" dirty="0"/>
              <a:t> та </a:t>
            </a:r>
            <a:r>
              <a:rPr lang="ru-RU" sz="1800" dirty="0" err="1"/>
              <a:t>Луганщини</a:t>
            </a:r>
            <a:r>
              <a:rPr lang="ru-RU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540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659</Words>
  <Application>Microsoft Office PowerPoint</Application>
  <PresentationFormat>Екран (4:3)</PresentationFormat>
  <Paragraphs>57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4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   </vt:lpstr>
      <vt:lpstr>Презентація PowerPoint</vt:lpstr>
      <vt:lpstr>                 Патріотичне виховання – це сфера духовного життя, яка проникає в усе, що пізнає, робить, до чого прагне, що любить і ненавидить людина, яка формується. В.О.Сухомлинський</vt:lpstr>
      <vt:lpstr>ЗВІТ  про результати діяльності НВК</vt:lpstr>
      <vt:lpstr>Презентація PowerPoint</vt:lpstr>
      <vt:lpstr>Презентація PowerPoint</vt:lpstr>
      <vt:lpstr>Презентація PowerPoint</vt:lpstr>
      <vt:lpstr>Зустрічі з воїнами АТО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Середня загальноосвітня школа № 20   імені  О. Стовби м. Дніпродзержинська</dc:title>
  <dc:creator>Учень</dc:creator>
  <cp:lastModifiedBy>Админ</cp:lastModifiedBy>
  <cp:revision>28</cp:revision>
  <dcterms:modified xsi:type="dcterms:W3CDTF">2017-03-06T07:44:57Z</dcterms:modified>
</cp:coreProperties>
</file>