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70" r:id="rId6"/>
    <p:sldId id="272" r:id="rId7"/>
    <p:sldId id="261" r:id="rId8"/>
    <p:sldId id="262" r:id="rId9"/>
    <p:sldId id="264" r:id="rId10"/>
    <p:sldId id="265" r:id="rId11"/>
    <p:sldId id="263" r:id="rId12"/>
    <p:sldId id="266" r:id="rId13"/>
    <p:sldId id="273" r:id="rId14"/>
    <p:sldId id="274" r:id="rId15"/>
    <p:sldId id="269" r:id="rId16"/>
    <p:sldId id="275" r:id="rId17"/>
    <p:sldId id="268" r:id="rId18"/>
    <p:sldId id="276" r:id="rId19"/>
    <p:sldId id="278" r:id="rId20"/>
    <p:sldId id="280" r:id="rId21"/>
    <p:sldId id="281" r:id="rId22"/>
    <p:sldId id="279" r:id="rId23"/>
    <p:sldId id="267" r:id="rId24"/>
    <p:sldId id="27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618"/>
    <a:srgbClr val="FFFF99"/>
    <a:srgbClr val="FFFF66"/>
    <a:srgbClr val="A9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2F5A-D1DD-434D-81C0-C1BB0091BB67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7F76-E7B5-4962-8240-D20ACF772F8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8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40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6.jpeg"/><Relationship Id="rId5" Type="http://schemas.openxmlformats.org/officeDocument/2006/relationships/image" Target="../media/image42.jpeg"/><Relationship Id="rId15" Type="http://schemas.openxmlformats.org/officeDocument/2006/relationships/image" Target="../media/image50.jpeg"/><Relationship Id="rId10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5.jpeg"/><Relationship Id="rId1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A9F1F9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 ПРИЙШЛА!</a:t>
            </a:r>
            <a:b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А ВИ ПОМІТИЛИ?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ГЕОГРАФІЧНІ  КОМПЕТЕНЦІЇ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навчально-пізнавальної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картографічної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комунікативної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загально-культурної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ціннісно-смислової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соціально-професійної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толерантного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культур.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pPr algn="l"/>
            <a:r>
              <a:rPr lang="uk-UA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Мудрість не в тому, щоб </a:t>
            </a:r>
            <a:r>
              <a:rPr lang="uk-UA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знати якомога більше, а в тому, 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 знати,які знання найпотрібніші, які менше і які ще менш потрібні."</a:t>
            </a:r>
            <a:br>
              <a:rPr lang="uk-UA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Л.М.Толстой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2143073" cy="303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 ЗНАДОБИТЬСЯ ЦЯ КОМПЕТЕНЦІЯ В ПОВСЯКДЕННОМУ ЖИТТІ 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Documents and Settings\Admin\Рабочий стол\i (2).jpg"/>
          <p:cNvPicPr>
            <a:picLocks noGrp="1"/>
          </p:cNvPicPr>
          <p:nvPr>
            <p:ph idx="1"/>
          </p:nvPr>
        </p:nvPicPr>
        <p:blipFill>
          <a:blip r:embed="rId2"/>
          <a:srcRect b="2624"/>
          <a:stretch>
            <a:fillRect/>
          </a:stretch>
        </p:blipFill>
        <p:spPr bwMode="auto">
          <a:xfrm>
            <a:off x="5286380" y="1714488"/>
            <a:ext cx="3485943" cy="43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85726,1205486663,2.jpg"/>
          <p:cNvPicPr/>
          <p:nvPr/>
        </p:nvPicPr>
        <p:blipFill>
          <a:blip r:embed="rId3"/>
          <a:srcRect r="13501"/>
          <a:stretch>
            <a:fillRect/>
          </a:stretch>
        </p:blipFill>
        <p:spPr bwMode="auto">
          <a:xfrm>
            <a:off x="928662" y="1714488"/>
            <a:ext cx="2864827" cy="430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2-tub-ua.yandex.net/i?id=4d3105484da0b0571b41965be01140e2-l&amp;n=13"/>
          <p:cNvPicPr>
            <a:picLocks noGrp="1"/>
          </p:cNvPicPr>
          <p:nvPr>
            <p:ph idx="1"/>
          </p:nvPr>
        </p:nvPicPr>
        <p:blipFill>
          <a:blip r:embed="rId2"/>
          <a:srcRect t="8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ГЕОГРАФІЯ 6 КЛАСУ – ОСНОВА ШКІЛЬНОГО КУРСУ ГЕОГРАФІЇ.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6434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1201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6058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ояснити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шлях за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малюнка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схематичного плану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географічної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простіше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словами.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queen-time.ru/media/%D0%9A%D0%B0%D0%BA_%D1%81%D0%BE%D1%85%D1%80%D0%B0%D0%BD%D0%B8%D1%82%D1%8C_%D0%BE%D1%82%D0%BD%D0%BE%D1%88%D0%B5%D0%BD%D0%B8%D1%8F_%D0%BD%D0%B0_%D1%80%D0%B0%D1%81%D1%81%D1%82%D0%BE%D1%8F%D0%BD%D0%B8%D0%B8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521494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i (2).jpg"/>
          <p:cNvPicPr/>
          <p:nvPr/>
        </p:nvPicPr>
        <p:blipFill>
          <a:blip r:embed="rId3"/>
          <a:srcRect l="7515" r="6925"/>
          <a:stretch>
            <a:fillRect/>
          </a:stretch>
        </p:blipFill>
        <p:spPr bwMode="auto">
          <a:xfrm>
            <a:off x="0" y="2214554"/>
            <a:ext cx="428624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- АЛЬФА І ОМЕГА ГЕОГРАФІЇ, ДРУГА МОВА ГЕОГРАФІЇ.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-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КРИХІТНА МОДЕЛЬ СВІТУ, ДИВОВИЖНИЙ ВИТВІР РОЗУМУ І ЛЮДСЬКИХ РУК.</a:t>
            </a: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КВАДРАТНИЙ САНТИМЕТР КАРТИ МІСТИТЬ ІНФОРМАЦІЮ, ЯКУ МОЖНА ВИКЛАСТИ НА 2-3 СТОРІНКАХ ДРУКОВАНОГО ТЕКСТУ.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m2-tub-ua.yandex.net/i?id=3d3a9f6bbe6a0abfd2b3c07310f9d466&amp;n=33&amp;h=215&amp;w=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43182"/>
            <a:ext cx="885831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/>
          </a:bodyPr>
          <a:lstStyle/>
          <a:p>
            <a:pPr algn="r"/>
            <a:r>
              <a:rPr lang="uk-UA" sz="4000" dirty="0" smtClean="0"/>
              <a:t>     </a:t>
            </a:r>
            <a:r>
              <a:rPr lang="uk-U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СВОЇЙ  РОБОТІ  ВИКОРИСТОВУЮ ДИДАКТИЧНІ ПРИЙОМИ: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927339" cy="24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ПЕРШОВІДКРИВАЧ ( КОЛУМБ,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МАГЕЛЛАН ТОЩО.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ПИТАЄМО – ВІДПОВІДАЄМО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ПОМАНДРУЄМО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ШИФРУВАЛЬНИК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ДЕТЕКТИВ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РЯТУВАЛЬНИКИ “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9452022-magnifying-glass-and-ancient-old-m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496"/>
            <a:ext cx="228980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QwwncvCeXDA"/>
          <p:cNvPicPr/>
          <p:nvPr/>
        </p:nvPicPr>
        <p:blipFill>
          <a:blip r:embed="rId4"/>
          <a:srcRect l="3329" t="8022" r="10046" b="26707"/>
          <a:stretch>
            <a:fillRect/>
          </a:stretch>
        </p:blipFill>
        <p:spPr bwMode="auto">
          <a:xfrm>
            <a:off x="5072066" y="3929066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1451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ДИДАКТИЧНІ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ВПРАВИ 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001156" cy="5000636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ПРАКТИЧНІСТЬ ТЕОРІЇ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ТОПОГРАФІЧНИЙ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НАПИШИ ЛИСТА ОДНОКЛАСНИКОВІ</a:t>
            </a:r>
          </a:p>
          <a:p>
            <a:pPr>
              <a:spcBef>
                <a:spcPts val="100"/>
              </a:spcBef>
            </a:pP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 – МІЙ ПУТІВНИК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00008" y="0"/>
            <a:ext cx="3314685" cy="17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kon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000372"/>
            <a:ext cx="1561465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?id=1572589b69aa77e1a996df8f56f01c93&amp;n=33&amp;h=225&amp;w=23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857364"/>
            <a:ext cx="1294130" cy="12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2001582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636"/>
            <a:ext cx="1591408" cy="13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ДИДАКТИЧНІ ІГРИ: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ВЧИТЕЛЬ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ЗНАЙДИ ПАРУ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РЕКОРДСМЕНИ НА КАРТІ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ПАВУЧОК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C:\Documents and Settings\Admin\Рабочий стол\ca3f144f90dd95f92325961c2fb9e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07183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e_sputnik/52271151/23903/23903_6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928934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1625111" cy="139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3714744" y="478632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286256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929066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4286256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5715016"/>
            <a:ext cx="114300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6215082"/>
            <a:ext cx="128588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5715016"/>
            <a:ext cx="11287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rot="10800000">
            <a:off x="2357422" y="4500570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3"/>
          </p:cNvCxnSpPr>
          <p:nvPr/>
        </p:nvCxnSpPr>
        <p:spPr>
          <a:xfrm rot="10800000" flipV="1">
            <a:off x="2357422" y="5500702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1"/>
          </p:cNvCxnSpPr>
          <p:nvPr/>
        </p:nvCxnSpPr>
        <p:spPr>
          <a:xfrm flipV="1">
            <a:off x="4643438" y="4500570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5" idx="1"/>
          </p:cNvCxnSpPr>
          <p:nvPr/>
        </p:nvCxnSpPr>
        <p:spPr>
          <a:xfrm>
            <a:off x="4643438" y="5500702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0"/>
            <a:endCxn id="11" idx="2"/>
          </p:cNvCxnSpPr>
          <p:nvPr/>
        </p:nvCxnSpPr>
        <p:spPr>
          <a:xfrm rot="5400000" flipH="1" flipV="1">
            <a:off x="3979063" y="4550575"/>
            <a:ext cx="428628" cy="4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4"/>
          </p:cNvCxnSpPr>
          <p:nvPr/>
        </p:nvCxnSpPr>
        <p:spPr>
          <a:xfrm rot="16200000" flipH="1">
            <a:off x="3971916" y="5900750"/>
            <a:ext cx="442922" cy="4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A9F1F9"/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ТЕПЛОГО ТА СОНЯЧНОГО НАСТРОЮ!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ДИДАКТИЧНА ГРА “ ПАВУЧОК”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28992" y="3357562"/>
            <a:ext cx="192882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ШКОЛА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71744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НАВЧАЛЬНИЙ ЗАКЛАД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714488"/>
            <a:ext cx="1571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НАВЧАЮТЬСЯ ДІТИ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2571744"/>
            <a:ext cx="17859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ОТРИМУЮТЬ ЗАГАЛЬНОСЕРЕДНЮ ОСВІТУ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214950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ПРОВОДЯТЬСЯ ВИХОВНІ ЗАХОДИ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715016"/>
            <a:ext cx="15001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СПОРТИВНІ ЗАХОДИ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5286388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ЗДОРОВЯЗБЕРІГАЮЧІ ЗАХОДИ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 rot="5400000" flipH="1" flipV="1">
            <a:off x="4054074" y="2982513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4"/>
          </p:cNvCxnSpPr>
          <p:nvPr/>
        </p:nvCxnSpPr>
        <p:spPr>
          <a:xfrm rot="16200000" flipH="1">
            <a:off x="3946917" y="5232809"/>
            <a:ext cx="92869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1"/>
          </p:cNvCxnSpPr>
          <p:nvPr/>
        </p:nvCxnSpPr>
        <p:spPr>
          <a:xfrm flipV="1">
            <a:off x="5357818" y="3028944"/>
            <a:ext cx="1214446" cy="828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" idx="3"/>
          </p:cNvCxnSpPr>
          <p:nvPr/>
        </p:nvCxnSpPr>
        <p:spPr>
          <a:xfrm rot="10800000">
            <a:off x="2285984" y="3028944"/>
            <a:ext cx="1285884" cy="685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  <a:endCxn id="7" idx="3"/>
          </p:cNvCxnSpPr>
          <p:nvPr/>
        </p:nvCxnSpPr>
        <p:spPr>
          <a:xfrm rot="5400000">
            <a:off x="2486910" y="4447597"/>
            <a:ext cx="1095065" cy="135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5"/>
          </p:cNvCxnSpPr>
          <p:nvPr/>
        </p:nvCxnSpPr>
        <p:spPr>
          <a:xfrm rot="16200000" flipH="1">
            <a:off x="5183403" y="4469030"/>
            <a:ext cx="1209369" cy="1425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74786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ЯЗБЕРІГАЮЧІ ТЕХНОЛОГІЇ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2578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ФІЗКУЛЬТХВИЛИНКИ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ФІТНЕСПАУЗИ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ЕКСКУРСІЇ В ПРИРОДУ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Рабочий стол\tlbnmucdygkqqcuxasoiw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gTeo7rry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857760"/>
            <a:ext cx="2249365" cy="169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e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429132"/>
            <a:ext cx="1454603" cy="2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РЕЗУЛЬТАТИ РОБОТИ: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НАВЧЕНІСТЬ ДІТЕЙ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ПРИЗОВІ МІСЦЯ В МІСЬКИХ ОЛІМПІАДАХ З ГЕОГРАФІЇ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УЧАСТЬ   В   ВІКІПРОЕКТІ</a:t>
            </a:r>
          </a:p>
          <a:p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i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4452" y="142852"/>
            <a:ext cx="1929548" cy="156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mini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023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9450287-The-boy-and-books--Stock-Pho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85860"/>
            <a:ext cx="12858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depositphotos_60638417-Businessmen-on-podium-with-briefcase-and-ti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496"/>
            <a:ext cx="192075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6200a5ce5c09e868799eafd39dda5b2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929198"/>
            <a:ext cx="1361342" cy="124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5715016"/>
            <a:ext cx="182441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ГОРДІСТЬ – ВИПУСКНИКИ!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ВИВЧИЛИ, НАВЧИЛИ, В ЛЮДИ ВИВЕЛИ !</a:t>
            </a:r>
          </a:p>
          <a:p>
            <a:pPr>
              <a:buNone/>
            </a:pPr>
            <a:endParaRPr lang="ru-RU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.mycdn.me/image?id=522546641404&amp;t=3&amp;plc=WEB&amp;tkn=*yV_46DyqbR5bF5HL0MfKh0AhtUk"/>
          <p:cNvPicPr/>
          <p:nvPr/>
        </p:nvPicPr>
        <p:blipFill>
          <a:blip r:embed="rId2"/>
          <a:srcRect t="29762" r="80182" b="27183"/>
          <a:stretch>
            <a:fillRect/>
          </a:stretch>
        </p:blipFill>
        <p:spPr bwMode="auto">
          <a:xfrm>
            <a:off x="1857356" y="4000504"/>
            <a:ext cx="200026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image (3).jpg"/>
          <p:cNvPicPr/>
          <p:nvPr/>
        </p:nvPicPr>
        <p:blipFill>
          <a:blip r:embed="rId3"/>
          <a:srcRect l="47212" t="18120" r="19178" b="22660"/>
          <a:stretch>
            <a:fillRect/>
          </a:stretch>
        </p:blipFill>
        <p:spPr bwMode="auto">
          <a:xfrm>
            <a:off x="6572264" y="2143116"/>
            <a:ext cx="2001276" cy="23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424065612_1707_496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35160"/>
            <a:ext cx="1857356" cy="2392049"/>
          </a:xfrm>
          <a:prstGeom prst="rect">
            <a:avLst/>
          </a:prstGeom>
        </p:spPr>
      </p:pic>
      <p:pic>
        <p:nvPicPr>
          <p:cNvPr id="12" name="Рисунок 11" descr="1424070013_1707_496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3926" y="4000504"/>
            <a:ext cx="2095518" cy="2857496"/>
          </a:xfrm>
          <a:prstGeom prst="rect">
            <a:avLst/>
          </a:prstGeom>
        </p:spPr>
      </p:pic>
      <p:pic>
        <p:nvPicPr>
          <p:cNvPr id="13" name="Рисунок 12" descr="1424069342_1707_4963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143116"/>
            <a:ext cx="1492873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ЛЮДИ, ЗАВДЯКИ  ЯКИМ, РОБОТА ЦЕ – СВЯТО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13373464_1707_92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714488"/>
            <a:ext cx="880789" cy="1134349"/>
          </a:xfrm>
          <a:prstGeom prst="rect">
            <a:avLst/>
          </a:prstGeom>
        </p:spPr>
      </p:pic>
      <p:pic>
        <p:nvPicPr>
          <p:cNvPr id="5" name="Рисунок 4" descr="1424065515_1707_496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1928802"/>
            <a:ext cx="1015260" cy="1307532"/>
          </a:xfrm>
          <a:prstGeom prst="rect">
            <a:avLst/>
          </a:prstGeom>
        </p:spPr>
      </p:pic>
      <p:pic>
        <p:nvPicPr>
          <p:cNvPr id="6" name="Рисунок 5" descr="1424065612_1707_496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500174"/>
            <a:ext cx="887512" cy="1143008"/>
          </a:xfrm>
          <a:prstGeom prst="rect">
            <a:avLst/>
          </a:prstGeom>
        </p:spPr>
      </p:pic>
      <p:pic>
        <p:nvPicPr>
          <p:cNvPr id="8" name="Рисунок 7" descr="1424066224_1707_496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86058"/>
            <a:ext cx="832043" cy="1071570"/>
          </a:xfrm>
          <a:prstGeom prst="rect">
            <a:avLst/>
          </a:prstGeom>
        </p:spPr>
      </p:pic>
      <p:pic>
        <p:nvPicPr>
          <p:cNvPr id="9" name="Рисунок 8" descr="1424067459_1707_4963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1357298"/>
            <a:ext cx="928694" cy="1196045"/>
          </a:xfrm>
          <a:prstGeom prst="rect">
            <a:avLst/>
          </a:prstGeom>
        </p:spPr>
      </p:pic>
      <p:pic>
        <p:nvPicPr>
          <p:cNvPr id="10" name="Рисунок 9" descr="1424069112_1707_4963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2714620"/>
            <a:ext cx="832043" cy="1071570"/>
          </a:xfrm>
          <a:prstGeom prst="rect">
            <a:avLst/>
          </a:prstGeom>
        </p:spPr>
      </p:pic>
      <p:pic>
        <p:nvPicPr>
          <p:cNvPr id="11" name="Рисунок 10" descr="1424069342_1707_4963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5000636"/>
            <a:ext cx="832043" cy="1071570"/>
          </a:xfrm>
          <a:prstGeom prst="rect">
            <a:avLst/>
          </a:prstGeom>
        </p:spPr>
      </p:pic>
      <p:pic>
        <p:nvPicPr>
          <p:cNvPr id="12" name="Рисунок 11" descr="1424069836_1707_4963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100" y="1785926"/>
            <a:ext cx="928694" cy="1196045"/>
          </a:xfrm>
          <a:prstGeom prst="rect">
            <a:avLst/>
          </a:prstGeom>
        </p:spPr>
      </p:pic>
      <p:pic>
        <p:nvPicPr>
          <p:cNvPr id="13" name="Рисунок 12" descr="1424070013_1707_4963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3857628"/>
            <a:ext cx="928694" cy="1196045"/>
          </a:xfrm>
          <a:prstGeom prst="rect">
            <a:avLst/>
          </a:prstGeom>
        </p:spPr>
      </p:pic>
      <p:pic>
        <p:nvPicPr>
          <p:cNvPr id="14" name="Рисунок 13" descr="1424070059_1707_49633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71736" y="5857892"/>
            <a:ext cx="785818" cy="906967"/>
          </a:xfrm>
          <a:prstGeom prst="rect">
            <a:avLst/>
          </a:prstGeom>
        </p:spPr>
      </p:pic>
      <p:pic>
        <p:nvPicPr>
          <p:cNvPr id="15" name="Рисунок 14" descr="1424072072_1707_49633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00958" y="3786190"/>
            <a:ext cx="832043" cy="1071570"/>
          </a:xfrm>
          <a:prstGeom prst="rect">
            <a:avLst/>
          </a:prstGeom>
        </p:spPr>
      </p:pic>
      <p:pic>
        <p:nvPicPr>
          <p:cNvPr id="16" name="Рисунок 15" descr="1488197699_1707_63949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16" y="4857760"/>
            <a:ext cx="785818" cy="1012038"/>
          </a:xfrm>
          <a:prstGeom prst="rect">
            <a:avLst/>
          </a:prstGeom>
        </p:spPr>
      </p:pic>
      <p:pic>
        <p:nvPicPr>
          <p:cNvPr id="17" name="Рисунок 16" descr="1488197756_1707_63686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00760" y="5643578"/>
            <a:ext cx="817756" cy="1053170"/>
          </a:xfrm>
          <a:prstGeom prst="rect">
            <a:avLst/>
          </a:prstGeom>
        </p:spPr>
      </p:pic>
      <p:pic>
        <p:nvPicPr>
          <p:cNvPr id="1026" name="Picture 2" descr="https://i.mycdn.me/image?id=469793417997&amp;t=35&amp;plc=WEB&amp;tkn=*mRuBYQZ2XZLR1FAVqU3pnM_4YP8"/>
          <p:cNvPicPr>
            <a:picLocks noChangeAspect="1" noChangeArrowheads="1"/>
          </p:cNvPicPr>
          <p:nvPr/>
        </p:nvPicPr>
        <p:blipFill>
          <a:blip r:embed="rId15"/>
          <a:srcRect l="52375" t="13967" b="10614"/>
          <a:stretch>
            <a:fillRect/>
          </a:stretch>
        </p:blipFill>
        <p:spPr bwMode="auto">
          <a:xfrm>
            <a:off x="4786314" y="1357298"/>
            <a:ext cx="1071570" cy="1357322"/>
          </a:xfrm>
          <a:prstGeom prst="rect">
            <a:avLst/>
          </a:prstGeom>
          <a:noFill/>
        </p:spPr>
      </p:pic>
      <p:pic>
        <p:nvPicPr>
          <p:cNvPr id="19" name="Рисунок 18" descr="1424066195_1707_496333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8794" y="1500174"/>
            <a:ext cx="928694" cy="1238259"/>
          </a:xfrm>
          <a:prstGeom prst="rect">
            <a:avLst/>
          </a:prstGeom>
        </p:spPr>
      </p:pic>
      <p:pic>
        <p:nvPicPr>
          <p:cNvPr id="20" name="Рисунок 19" descr="C:\Documents and Settings\Admin\Рабочий стол\8977484-the-hands-of-lovers-of-different-nationalities-dispensers-in-the-sky-of-the-heart-Stock-Vector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7554" y="3429000"/>
            <a:ext cx="2258158" cy="22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НВК № 3 - ШКОЛА РАДОСТІ І НАТХНЕННЯ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lnagai.ucoz.ua/DSCN33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357430"/>
            <a:ext cx="557213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nagai.ucoz.ua/_ph/1/374738706.jpg"/>
          <p:cNvPicPr/>
          <p:nvPr/>
        </p:nvPicPr>
        <p:blipFill>
          <a:blip r:embed="rId3"/>
          <a:srcRect l="24015" t="18608" r="8098" b="17001"/>
          <a:stretch>
            <a:fillRect/>
          </a:stretch>
        </p:blipFill>
        <p:spPr bwMode="auto">
          <a:xfrm>
            <a:off x="0" y="1714488"/>
            <a:ext cx="35718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7478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 ДО НОВИХ ЗУСТРІЧЕЙ!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0-tub-ua.yandex.net/i?id=85e5a72597cba9b6c3b62eac01437538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14487"/>
          </a:xfrm>
          <a:solidFill>
            <a:srgbClr val="A9F1F9"/>
          </a:solidFill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ФОРМУЛА ПЕДАГОГІЧНОГО УСПІХУ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5143512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5" name="Рисунок 4" descr="C:\Documents and Settings\Admin\Рабочий стол\Fotolia_45793941_Subscription_Monthly_M-1024x5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ПРЕЗЕНТАЦІЯ ДОСВІДУ ВЧИТЕЛЯ ГЕОГРАФІЇ НВК №3  ЯРОШЕНКО В.М</a:t>
            </a:r>
            <a:r>
              <a:rPr lang="uk-UA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489"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D1F618"/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ВИМОГИ ДО СУЧАСНОГО ВЧИТЕЛЯ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857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1. </a:t>
            </a:r>
            <a:r>
              <a:rPr lang="ru-RU" sz="1600" b="1" dirty="0" err="1" smtClean="0">
                <a:solidFill>
                  <a:srgbClr val="FF0000"/>
                </a:solidFill>
              </a:rPr>
              <a:t>Організаторські</a:t>
            </a:r>
            <a:r>
              <a:rPr lang="ru-RU" sz="1600" b="1" dirty="0" smtClean="0"/>
              <a:t>.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умінні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згуртувати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залучити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розподіляти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спланувати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роботу,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підвести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зробленому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т.д.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2. </a:t>
            </a:r>
            <a:r>
              <a:rPr lang="ru-RU" sz="1600" b="1" dirty="0" err="1" smtClean="0">
                <a:solidFill>
                  <a:srgbClr val="FF0000"/>
                </a:solidFill>
              </a:rPr>
              <a:t>Дидактичні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  <a:r>
              <a:rPr lang="ru-RU" sz="1600" dirty="0" smtClean="0"/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підготовити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наочність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доступно, ясно,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виразно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переконливо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потреб,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навчально-пізнавальну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т.д.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3. </a:t>
            </a:r>
            <a:r>
              <a:rPr lang="ru-RU" sz="1600" b="1" dirty="0" err="1" smtClean="0">
                <a:solidFill>
                  <a:srgbClr val="FF0000"/>
                </a:solidFill>
              </a:rPr>
              <a:t>Перцептивні</a:t>
            </a:r>
            <a:r>
              <a:rPr lang="ru-RU" sz="1600" b="1" dirty="0" smtClean="0"/>
              <a:t>,</a:t>
            </a:r>
            <a:r>
              <a:rPr lang="ru-RU" sz="1600" dirty="0" smtClean="0"/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умінні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проникати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душевний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стан,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психіки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умінні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педагогічно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доцільні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батьками,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колегами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керівниками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закладу.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5. </a:t>
            </a:r>
            <a:r>
              <a:rPr lang="ru-RU" sz="1600" b="1" dirty="0" err="1" smtClean="0">
                <a:solidFill>
                  <a:srgbClr val="FF0000"/>
                </a:solidFill>
              </a:rPr>
              <a:t>Сугестивні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умінні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6. </a:t>
            </a:r>
            <a:r>
              <a:rPr lang="ru-RU" sz="1600" b="1" dirty="0" err="1" smtClean="0">
                <a:solidFill>
                  <a:srgbClr val="FF0000"/>
                </a:solidFill>
              </a:rPr>
              <a:t>Дослідницькі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умінні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пізнавати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7. </a:t>
            </a:r>
            <a:r>
              <a:rPr lang="ru-RU" sz="1600" b="1" dirty="0" err="1" smtClean="0">
                <a:solidFill>
                  <a:srgbClr val="FF0000"/>
                </a:solidFill>
              </a:rPr>
              <a:t>Науково-пізнавальні</a:t>
            </a:r>
            <a:r>
              <a:rPr lang="ru-RU" sz="1600" b="1" dirty="0" smtClean="0">
                <a:solidFill>
                  <a:srgbClr val="FF0000"/>
                </a:solidFill>
              </a:rPr>
              <a:t>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600" dirty="0" smtClean="0"/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46"/>
          </a:xfrm>
          <a:solidFill>
            <a:srgbClr val="D1F618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4000" b="1" dirty="0" smtClean="0">
                <a:solidFill>
                  <a:srgbClr val="0070C0"/>
                </a:solidFill>
              </a:rPr>
              <a:t> —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трудівник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Якості вчителя: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Гуманізм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наслідування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Витримка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самовладання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Душевна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чуйність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Справедливість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гумору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такт 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наукою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Ерудицією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моральні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“ФОРМУВАННЯ</a:t>
            </a:r>
            <a:b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КАРТОГРАФІЧНОЇ КОМПЕТЕНЦІЇ УЧНІВ НА УРОКАХ ГЕОГРАФІЇ В 6 КЛАСІ”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edu.mcfr.kz/images/articles/259/Uroki-geografii5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presentations_slide.jpg"/>
          <p:cNvPicPr/>
          <p:nvPr/>
        </p:nvPicPr>
        <p:blipFill>
          <a:blip r:embed="rId2"/>
          <a:srcRect l="5303" t="18540" r="3158" b="122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440510"/>
          </a:xfrm>
        </p:spPr>
        <p:txBody>
          <a:bodyPr/>
          <a:lstStyle/>
          <a:p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786050" y="3071810"/>
            <a:ext cx="342902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ПРЕДМЕТНІ КОМПЕТЕНТНОСТІ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ПРИРОДНИЧА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14422"/>
            <a:ext cx="34290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ПРОСТОРОВА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1214422"/>
            <a:ext cx="178595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ЕКОЛОГІЧНА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72074"/>
            <a:ext cx="292895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КРАЄЗНАВЧА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072074"/>
            <a:ext cx="285752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СОЦІАЛЬНО-ЕКОНОМІЧНА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3" idx="1"/>
          </p:cNvCxnSpPr>
          <p:nvPr/>
        </p:nvCxnSpPr>
        <p:spPr>
          <a:xfrm rot="16200000" flipV="1">
            <a:off x="1774713" y="1725693"/>
            <a:ext cx="1024646" cy="200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071934" y="257174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000760" y="2143116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1428728" y="4214818"/>
            <a:ext cx="228601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00694" y="4214818"/>
            <a:ext cx="185738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262</Words>
  <Application>Microsoft Office PowerPoint</Application>
  <PresentationFormat>Екран (4:3)</PresentationFormat>
  <Paragraphs>94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ВЕСНА ПРИЙШЛА!                         А ВИ ПОМІТИЛИ?</vt:lpstr>
      <vt:lpstr>ТЕПЛОГО ТА СОНЯЧНОГО НАСТРОЮ!</vt:lpstr>
      <vt:lpstr>ФОРМУЛА ПЕДАГОГІЧНОГО УСПІХУ</vt:lpstr>
      <vt:lpstr>ПРЕЗЕНТАЦІЯ ДОСВІДУ ВЧИТЕЛЯ ГЕОГРАФІЇ НВК №3  ЯРОШЕНКО В.М.</vt:lpstr>
      <vt:lpstr>ВИМОГИ ДО СУЧАСНОГО ВЧИТЕЛЯ</vt:lpstr>
      <vt:lpstr> Педагог — це завжди великий трудівник. </vt:lpstr>
      <vt:lpstr>ПРОЕКТ  “ФОРМУВАННЯ КАРТОГРАФІЧНОЇ КОМПЕТЕНЦІЇ УЧНІВ НА УРОКАХ ГЕОГРАФІЇ В 6 КЛАСІ”</vt:lpstr>
      <vt:lpstr>Презентація PowerPoint</vt:lpstr>
      <vt:lpstr>    </vt:lpstr>
      <vt:lpstr>ГЕОГРАФІЧНІ  КОМПЕТЕНЦІЇ</vt:lpstr>
      <vt:lpstr>    "Мудрість не в тому, щоб знати якомога більше, а в тому,  щоб знати,які знання найпотрібніші, які менше і які ще менш потрібні."                                        Л.М.Толстой </vt:lpstr>
      <vt:lpstr>ЧИ ЗНАДОБИТЬСЯ ЦЯ КОМПЕТЕНЦІЯ В ПОВСЯКДЕННОМУ ЖИТТІ ?</vt:lpstr>
      <vt:lpstr>Презентація PowerPoint</vt:lpstr>
      <vt:lpstr>ГЕОГРАФІЯ 6 КЛАСУ – ОСНОВА ШКІЛЬНОГО КУРСУ ГЕОГРАФІЇ.</vt:lpstr>
      <vt:lpstr>Пояснити шлях за допомогою малюнка, схематичного плану чи географічної карти набагато простіше, ніж описати його словами. </vt:lpstr>
      <vt:lpstr>КАРТА - АЛЬФА І ОМЕГА ГЕОГРАФІЇ, ДРУГА МОВА ГЕОГРАФІЇ.</vt:lpstr>
      <vt:lpstr>     В СВОЇЙ  РОБОТІ  ВИКОРИСТОВУЮ ДИДАКТИЧНІ ПРИЙОМИ:</vt:lpstr>
      <vt:lpstr>                        ДИДАКТИЧНІ ВПРАВИ :</vt:lpstr>
      <vt:lpstr>                    ДИДАКТИЧНІ ІГРИ:</vt:lpstr>
      <vt:lpstr>ДИДАКТИЧНА ГРА “ ПАВУЧОК”</vt:lpstr>
      <vt:lpstr>ЗДОРОВ’ЯЗБЕРІГАЮЧІ ТЕХНОЛОГІЇ</vt:lpstr>
      <vt:lpstr>  РЕЗУЛЬТАТИ РОБОТИ:</vt:lpstr>
      <vt:lpstr>ОСОБЛИВА ГОРДІСТЬ – ВИПУСКНИКИ!</vt:lpstr>
      <vt:lpstr>ЛЮДИ, ЗАВДЯКИ  ЯКИМ, РОБОТА ЦЕ – СВЯТО !</vt:lpstr>
      <vt:lpstr>НВК № 3 - ШКОЛА РАДОСТІ І НАТХНЕННЯ !</vt:lpstr>
      <vt:lpstr>ДЯКУЮ ЗА УВАГУ! ДО НОВИХ ЗУСТРІЧЕЙ!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52</cp:revision>
  <dcterms:created xsi:type="dcterms:W3CDTF">2017-03-01T14:57:18Z</dcterms:created>
  <dcterms:modified xsi:type="dcterms:W3CDTF">2017-03-06T09:30:19Z</dcterms:modified>
</cp:coreProperties>
</file>