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0" r:id="rId2"/>
    <p:sldId id="261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vk.com/photo31780378_385237527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p.vk.me/c628717/v628717378/3a4b7/Bhc-l6yO54M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2484000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76600" y="533400"/>
            <a:ext cx="52578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Зозуля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Юл</a:t>
            </a:r>
            <a:r>
              <a:rPr lang="en-US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</a:t>
            </a:r>
            <a:r>
              <a:rPr lang="ru-RU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Олександр</a:t>
            </a:r>
            <a:r>
              <a:rPr lang="en-US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вна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Овіта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:вища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іальність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uk-UA" sz="2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методика </a:t>
            </a:r>
            <a:r>
              <a:rPr lang="ru-RU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середньо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Ф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зичне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виховання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Квал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ф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кац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я: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ф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зично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основно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та 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старшо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кер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вник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спортивних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секц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шк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льних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позашк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льних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закладах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осв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орган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затор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туристично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Закінчила: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Кіровоградській педагогічний університет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ім.В.Винниченка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2010р.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Кваліфікаційна категорія: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спеціаліст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Стаж роботи: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роки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28600"/>
            <a:ext cx="632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solidFill>
                  <a:srgbClr val="000099"/>
                </a:solidFill>
              </a:rPr>
              <a:t>«</a:t>
            </a:r>
            <a:r>
              <a:rPr lang="ru-RU" b="1" i="1" dirty="0" err="1" smtClean="0">
                <a:solidFill>
                  <a:srgbClr val="000099"/>
                </a:solidFill>
              </a:rPr>
              <a:t>Щоб</a:t>
            </a:r>
            <a:r>
              <a:rPr lang="ru-RU" b="1" i="1" dirty="0" smtClean="0">
                <a:solidFill>
                  <a:srgbClr val="000099"/>
                </a:solidFill>
              </a:rPr>
              <a:t> </a:t>
            </a:r>
            <a:r>
              <a:rPr lang="ru-RU" b="1" i="1" dirty="0" err="1" smtClean="0">
                <a:solidFill>
                  <a:srgbClr val="000099"/>
                </a:solidFill>
              </a:rPr>
              <a:t>зробити</a:t>
            </a:r>
            <a:r>
              <a:rPr lang="ru-RU" b="1" i="1" dirty="0" smtClean="0">
                <a:solidFill>
                  <a:srgbClr val="000099"/>
                </a:solidFill>
              </a:rPr>
              <a:t> </a:t>
            </a:r>
            <a:r>
              <a:rPr lang="ru-RU" b="1" i="1" dirty="0" err="1" smtClean="0">
                <a:solidFill>
                  <a:srgbClr val="000099"/>
                </a:solidFill>
              </a:rPr>
              <a:t>дитину</a:t>
            </a:r>
            <a:r>
              <a:rPr lang="ru-RU" b="1" i="1" dirty="0" smtClean="0">
                <a:solidFill>
                  <a:srgbClr val="000099"/>
                </a:solidFill>
              </a:rPr>
              <a:t> </a:t>
            </a:r>
            <a:r>
              <a:rPr lang="ru-RU" b="1" i="1" dirty="0" err="1" smtClean="0">
                <a:solidFill>
                  <a:srgbClr val="000099"/>
                </a:solidFill>
              </a:rPr>
              <a:t>розумною</a:t>
            </a:r>
            <a:r>
              <a:rPr lang="ru-RU" b="1" i="1" dirty="0" smtClean="0">
                <a:solidFill>
                  <a:srgbClr val="000099"/>
                </a:solidFill>
              </a:rPr>
              <a:t> </a:t>
            </a:r>
            <a:r>
              <a:rPr lang="ru-RU" b="1" i="1" dirty="0" err="1" smtClean="0">
                <a:solidFill>
                  <a:srgbClr val="000099"/>
                </a:solidFill>
              </a:rPr>
              <a:t>і</a:t>
            </a:r>
            <a:r>
              <a:rPr lang="ru-RU" b="1" i="1" dirty="0" smtClean="0">
                <a:solidFill>
                  <a:srgbClr val="000099"/>
                </a:solidFill>
              </a:rPr>
              <a:t> </a:t>
            </a:r>
            <a:r>
              <a:rPr lang="ru-RU" b="1" i="1" dirty="0" err="1" smtClean="0">
                <a:solidFill>
                  <a:srgbClr val="000099"/>
                </a:solidFill>
              </a:rPr>
              <a:t>розсудливою</a:t>
            </a:r>
            <a:r>
              <a:rPr lang="ru-RU" b="1" i="1" dirty="0" smtClean="0">
                <a:solidFill>
                  <a:srgbClr val="000099"/>
                </a:solidFill>
              </a:rPr>
              <a:t> – </a:t>
            </a:r>
            <a:r>
              <a:rPr lang="ru-RU" b="1" i="1" dirty="0" err="1" smtClean="0">
                <a:solidFill>
                  <a:srgbClr val="000099"/>
                </a:solidFill>
              </a:rPr>
              <a:t>зробіть</a:t>
            </a:r>
            <a:r>
              <a:rPr lang="ru-RU" b="1" i="1" dirty="0" smtClean="0">
                <a:solidFill>
                  <a:srgbClr val="000099"/>
                </a:solidFill>
              </a:rPr>
              <a:t> </a:t>
            </a:r>
            <a:r>
              <a:rPr lang="ru-RU" b="1" i="1" dirty="0" err="1" smtClean="0">
                <a:solidFill>
                  <a:srgbClr val="000099"/>
                </a:solidFill>
              </a:rPr>
              <a:t>її</a:t>
            </a:r>
            <a:r>
              <a:rPr lang="ru-RU" b="1" i="1" dirty="0" smtClean="0">
                <a:solidFill>
                  <a:srgbClr val="000099"/>
                </a:solidFill>
              </a:rPr>
              <a:t> </a:t>
            </a:r>
            <a:r>
              <a:rPr lang="ru-RU" b="1" i="1" dirty="0" err="1" smtClean="0">
                <a:solidFill>
                  <a:srgbClr val="000099"/>
                </a:solidFill>
              </a:rPr>
              <a:t>міцною</a:t>
            </a:r>
            <a:r>
              <a:rPr lang="ru-RU" b="1" i="1" dirty="0" smtClean="0">
                <a:solidFill>
                  <a:srgbClr val="000099"/>
                </a:solidFill>
              </a:rPr>
              <a:t> </a:t>
            </a:r>
            <a:r>
              <a:rPr lang="ru-RU" b="1" i="1" dirty="0" err="1" smtClean="0">
                <a:solidFill>
                  <a:srgbClr val="000099"/>
                </a:solidFill>
              </a:rPr>
              <a:t>і</a:t>
            </a:r>
            <a:r>
              <a:rPr lang="ru-RU" b="1" i="1" dirty="0" smtClean="0">
                <a:solidFill>
                  <a:srgbClr val="000099"/>
                </a:solidFill>
              </a:rPr>
              <a:t> здоровою».</a:t>
            </a:r>
            <a:br>
              <a:rPr lang="ru-RU" b="1" i="1" dirty="0" smtClean="0">
                <a:solidFill>
                  <a:srgbClr val="000099"/>
                </a:solidFill>
              </a:rPr>
            </a:br>
            <a:r>
              <a:rPr lang="ru-RU" b="1" dirty="0" smtClean="0">
                <a:solidFill>
                  <a:srgbClr val="000099"/>
                </a:solidFill>
              </a:rPr>
              <a:t>Жан Жак Руссо </a:t>
            </a:r>
            <a:endParaRPr lang="ru-RU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32766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00200"/>
            <a:ext cx="3657600" cy="231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Documents and Settings\Admin\Рабочий стол\фото тижня початкової школи\SAM_15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724400"/>
            <a:ext cx="40302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Documents and Settings\Admin\Рабочий стол\фото тижня початкової школи\SAM_15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724400"/>
            <a:ext cx="44196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914400" y="2362200"/>
            <a:ext cx="6324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lang="uk-UA" sz="6000" b="1" dirty="0" smtClean="0">
                <a:solidFill>
                  <a:srgbClr val="80008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Дякую за увагу.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914400" y="609601"/>
            <a:ext cx="7086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Життєве</a:t>
            </a:r>
            <a:r>
              <a:rPr kumimoji="0" lang="uk-UA" sz="4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кредо:</a:t>
            </a:r>
            <a:r>
              <a:rPr kumimoji="0" lang="uk-UA" sz="3600" b="0" i="0" u="none" strike="noStrike" cap="none" normalizeH="0" dirty="0" smtClean="0">
                <a:ln>
                  <a:noFill/>
                </a:ln>
                <a:solidFill>
                  <a:srgbClr val="800080"/>
                </a:solidFill>
                <a:effectLst/>
                <a:latin typeface="Calibri" pitchFamily="34" charset="0"/>
                <a:cs typeface="Times New Roman" pitchFamily="18" charset="0"/>
              </a:rPr>
              <a:t>Любити життя,цінувати кожну його хвилину,нести радість,у книгах-шукати істину,у </a:t>
            </a:r>
            <a:r>
              <a:rPr kumimoji="0" lang="uk-UA" sz="3600" b="0" i="0" u="none" strike="noStrike" cap="none" normalizeH="0" dirty="0" err="1" smtClean="0">
                <a:ln>
                  <a:noFill/>
                </a:ln>
                <a:solidFill>
                  <a:srgbClr val="800080"/>
                </a:solidFill>
                <a:effectLst/>
                <a:latin typeface="Calibri" pitchFamily="34" charset="0"/>
                <a:cs typeface="Times New Roman" pitchFamily="18" charset="0"/>
              </a:rPr>
              <a:t>людях-</a:t>
            </a:r>
            <a:r>
              <a:rPr kumimoji="0" lang="uk-UA" sz="3600" b="0" i="0" u="none" strike="noStrike" cap="none" normalizeH="0" dirty="0" smtClean="0">
                <a:ln>
                  <a:noFill/>
                </a:ln>
                <a:solidFill>
                  <a:srgbClr val="800080"/>
                </a:solidFill>
                <a:effectLst/>
                <a:latin typeface="Calibri" pitchFamily="34" charset="0"/>
                <a:cs typeface="Times New Roman" pitchFamily="18" charset="0"/>
              </a:rPr>
              <a:t> </a:t>
            </a:r>
            <a:r>
              <a:rPr kumimoji="0" lang="uk-UA" sz="3600" b="0" i="0" u="none" strike="noStrike" cap="none" normalizeH="0" dirty="0" err="1" smtClean="0">
                <a:ln>
                  <a:noFill/>
                </a:ln>
                <a:solidFill>
                  <a:srgbClr val="800080"/>
                </a:solidFill>
                <a:effectLst/>
                <a:latin typeface="Calibri" pitchFamily="34" charset="0"/>
                <a:cs typeface="Times New Roman" pitchFamily="18" charset="0"/>
              </a:rPr>
              <a:t>мудріст</a:t>
            </a:r>
            <a:r>
              <a:rPr kumimoji="0" lang="uk-UA" sz="3600" b="0" i="0" u="none" strike="noStrike" cap="none" normalizeH="0" dirty="0" smtClean="0">
                <a:ln>
                  <a:noFill/>
                </a:ln>
                <a:solidFill>
                  <a:srgbClr val="800080"/>
                </a:solidFill>
                <a:effectLst/>
                <a:latin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4400" b="1" i="0" u="none" strike="noStrike" cap="none" normalizeH="0" dirty="0" smtClean="0">
              <a:ln>
                <a:noFill/>
              </a:ln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1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cs typeface="Times New Roman" pitchFamily="18" charset="0"/>
              </a:rPr>
              <a:t>Педагогічне кредо:</a:t>
            </a:r>
            <a:r>
              <a:rPr kumimoji="0" lang="uk-UA" sz="3600" b="0" i="0" u="none" strike="noStrike" cap="none" normalizeH="0" dirty="0" smtClean="0">
                <a:ln>
                  <a:noFill/>
                </a:ln>
                <a:solidFill>
                  <a:srgbClr val="800080"/>
                </a:solidFill>
                <a:effectLst/>
                <a:latin typeface="Calibri" pitchFamily="34" charset="0"/>
                <a:cs typeface="Times New Roman" pitchFamily="18" charset="0"/>
              </a:rPr>
              <a:t>Здоров</a:t>
            </a:r>
            <a:r>
              <a:rPr lang="en-US" sz="3600" dirty="0" smtClean="0">
                <a:solidFill>
                  <a:srgbClr val="800080"/>
                </a:solidFill>
                <a:latin typeface="Calibri" pitchFamily="34" charset="0"/>
                <a:cs typeface="Times New Roman" pitchFamily="18" charset="0"/>
              </a:rPr>
              <a:t>’</a:t>
            </a:r>
            <a:r>
              <a:rPr kumimoji="0" lang="uk-UA" sz="3600" b="0" i="0" u="none" strike="noStrike" cap="none" normalizeH="0" dirty="0" smtClean="0">
                <a:ln>
                  <a:noFill/>
                </a:ln>
                <a:solidFill>
                  <a:srgbClr val="800080"/>
                </a:solidFill>
                <a:effectLst/>
                <a:latin typeface="Calibri" pitchFamily="34" charset="0"/>
                <a:cs typeface="Times New Roman" pitchFamily="18" charset="0"/>
              </a:rPr>
              <a:t>я дітей-багатство країни.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80008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524000" y="304800"/>
            <a:ext cx="69342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5400" b="1" dirty="0" smtClean="0">
                <a:latin typeface="Calibri" pitchFamily="34" charset="0"/>
                <a:cs typeface="Times New Roman" pitchFamily="18" charset="0"/>
              </a:rPr>
              <a:t>Проблема над якою працюю: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800" b="1" dirty="0" smtClean="0">
                <a:solidFill>
                  <a:srgbClr val="800080"/>
                </a:solidFill>
                <a:latin typeface="Calibri" pitchFamily="34" charset="0"/>
                <a:cs typeface="Times New Roman" pitchFamily="18" charset="0"/>
              </a:rPr>
              <a:t>Роль рухливих ігор,естафет,забав у формуванні здорового способу життя.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622300"/>
            <a:r>
              <a:rPr lang="ru-RU" dirty="0" err="1" smtClean="0"/>
              <a:t>Щоденні</a:t>
            </a:r>
            <a:r>
              <a:rPr lang="ru-RU" dirty="0" smtClean="0"/>
              <a:t> </a:t>
            </a:r>
            <a:r>
              <a:rPr lang="ru-RU" dirty="0" err="1" smtClean="0"/>
              <a:t>ігри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заняття</a:t>
            </a:r>
            <a:r>
              <a:rPr lang="ru-RU" dirty="0" smtClean="0"/>
              <a:t> </a:t>
            </a:r>
            <a:r>
              <a:rPr lang="ru-RU" dirty="0" err="1" smtClean="0"/>
              <a:t>фізичними</a:t>
            </a:r>
            <a:r>
              <a:rPr lang="ru-RU" dirty="0" smtClean="0"/>
              <a:t> </a:t>
            </a:r>
            <a:r>
              <a:rPr lang="ru-RU" dirty="0" err="1" smtClean="0"/>
              <a:t>вправами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ефективним</a:t>
            </a:r>
            <a:r>
              <a:rPr lang="ru-RU" dirty="0" smtClean="0"/>
              <a:t> </a:t>
            </a:r>
            <a:r>
              <a:rPr lang="ru-RU" dirty="0" err="1" smtClean="0"/>
              <a:t>засобом</a:t>
            </a:r>
            <a:r>
              <a:rPr lang="ru-RU" dirty="0" smtClean="0"/>
              <a:t> </a:t>
            </a:r>
            <a:r>
              <a:rPr lang="ru-RU" dirty="0" err="1" smtClean="0"/>
              <a:t>відпочинку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r>
              <a:rPr lang="ru-RU" dirty="0" smtClean="0"/>
              <a:t>.</a:t>
            </a:r>
          </a:p>
          <a:p>
            <a:pPr indent="622300"/>
            <a:r>
              <a:rPr lang="ru-RU" dirty="0" smtClean="0"/>
              <a:t>Вони </a:t>
            </a:r>
            <a:r>
              <a:rPr lang="ru-RU" dirty="0" err="1" smtClean="0"/>
              <a:t>знімають</a:t>
            </a:r>
            <a:r>
              <a:rPr lang="ru-RU" dirty="0" smtClean="0"/>
              <a:t> </a:t>
            </a:r>
            <a:r>
              <a:rPr lang="ru-RU" dirty="0" err="1" smtClean="0"/>
              <a:t>почуття</a:t>
            </a:r>
            <a:r>
              <a:rPr lang="ru-RU" dirty="0" smtClean="0"/>
              <a:t> </a:t>
            </a:r>
            <a:r>
              <a:rPr lang="ru-RU" dirty="0" err="1" smtClean="0"/>
              <a:t>втоми</a:t>
            </a:r>
            <a:r>
              <a:rPr lang="ru-RU" dirty="0" smtClean="0"/>
              <a:t>, </a:t>
            </a:r>
            <a:r>
              <a:rPr lang="ru-RU" dirty="0" err="1" smtClean="0"/>
              <a:t>тонізують</a:t>
            </a:r>
            <a:r>
              <a:rPr lang="ru-RU" dirty="0" smtClean="0"/>
              <a:t> </a:t>
            </a:r>
            <a:r>
              <a:rPr lang="ru-RU" dirty="0" err="1" smtClean="0"/>
              <a:t>нервову</a:t>
            </a:r>
            <a:r>
              <a:rPr lang="ru-RU" dirty="0" smtClean="0"/>
              <a:t> систему, </a:t>
            </a:r>
            <a:r>
              <a:rPr lang="ru-RU" dirty="0" err="1" smtClean="0"/>
              <a:t>підвищують</a:t>
            </a:r>
            <a:r>
              <a:rPr lang="ru-RU" dirty="0" smtClean="0"/>
              <a:t> </a:t>
            </a:r>
            <a:r>
              <a:rPr lang="ru-RU" dirty="0" err="1" smtClean="0"/>
              <a:t>емоційний</a:t>
            </a:r>
            <a:r>
              <a:rPr lang="ru-RU" dirty="0" smtClean="0"/>
              <a:t> стан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працездатність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r>
              <a:rPr lang="ru-RU" dirty="0" smtClean="0"/>
              <a:t>.</a:t>
            </a:r>
          </a:p>
          <a:p>
            <a:pPr indent="622300"/>
            <a:r>
              <a:rPr lang="uk-UA" dirty="0" smtClean="0"/>
              <a:t>Заняття фізичною культурою включає в себе певний перелік виконання вправ.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622300"/>
            <a:r>
              <a:rPr lang="ru-RU" dirty="0" err="1" smtClean="0"/>
              <a:t>Щоденні</a:t>
            </a:r>
            <a:r>
              <a:rPr lang="ru-RU" dirty="0" smtClean="0"/>
              <a:t> </a:t>
            </a:r>
            <a:r>
              <a:rPr lang="ru-RU" dirty="0" err="1" smtClean="0"/>
              <a:t>ігри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заняття</a:t>
            </a:r>
            <a:r>
              <a:rPr lang="ru-RU" dirty="0" smtClean="0"/>
              <a:t> </a:t>
            </a:r>
            <a:r>
              <a:rPr lang="ru-RU" dirty="0" err="1" smtClean="0"/>
              <a:t>фізичними</a:t>
            </a:r>
            <a:r>
              <a:rPr lang="ru-RU" dirty="0" smtClean="0"/>
              <a:t> </a:t>
            </a:r>
            <a:r>
              <a:rPr lang="ru-RU" dirty="0" err="1" smtClean="0"/>
              <a:t>вправами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ефективним</a:t>
            </a:r>
            <a:r>
              <a:rPr lang="ru-RU" dirty="0" smtClean="0"/>
              <a:t> </a:t>
            </a:r>
            <a:r>
              <a:rPr lang="ru-RU" dirty="0" err="1" smtClean="0"/>
              <a:t>засобом</a:t>
            </a:r>
            <a:r>
              <a:rPr lang="ru-RU" dirty="0" smtClean="0"/>
              <a:t> </a:t>
            </a:r>
            <a:r>
              <a:rPr lang="ru-RU" dirty="0" err="1" smtClean="0"/>
              <a:t>відпочинку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r>
              <a:rPr lang="ru-RU" dirty="0" smtClean="0"/>
              <a:t>.</a:t>
            </a:r>
          </a:p>
          <a:p>
            <a:pPr indent="622300"/>
            <a:r>
              <a:rPr lang="ru-RU" dirty="0" smtClean="0"/>
              <a:t>Вони </a:t>
            </a:r>
            <a:r>
              <a:rPr lang="ru-RU" dirty="0" err="1" smtClean="0"/>
              <a:t>знімають</a:t>
            </a:r>
            <a:r>
              <a:rPr lang="ru-RU" dirty="0" smtClean="0"/>
              <a:t> </a:t>
            </a:r>
            <a:r>
              <a:rPr lang="ru-RU" dirty="0" err="1" smtClean="0"/>
              <a:t>почуття</a:t>
            </a:r>
            <a:r>
              <a:rPr lang="ru-RU" dirty="0" smtClean="0"/>
              <a:t> </a:t>
            </a:r>
            <a:r>
              <a:rPr lang="ru-RU" dirty="0" err="1" smtClean="0"/>
              <a:t>втоми</a:t>
            </a:r>
            <a:r>
              <a:rPr lang="ru-RU" dirty="0" smtClean="0"/>
              <a:t>, </a:t>
            </a:r>
            <a:r>
              <a:rPr lang="ru-RU" dirty="0" err="1" smtClean="0"/>
              <a:t>тонізують</a:t>
            </a:r>
            <a:r>
              <a:rPr lang="ru-RU" dirty="0" smtClean="0"/>
              <a:t> </a:t>
            </a:r>
            <a:r>
              <a:rPr lang="ru-RU" dirty="0" err="1" smtClean="0"/>
              <a:t>нервову</a:t>
            </a:r>
            <a:r>
              <a:rPr lang="ru-RU" dirty="0" smtClean="0"/>
              <a:t> систему, </a:t>
            </a:r>
            <a:r>
              <a:rPr lang="ru-RU" dirty="0" err="1" smtClean="0"/>
              <a:t>підвищують</a:t>
            </a:r>
            <a:r>
              <a:rPr lang="ru-RU" dirty="0" smtClean="0"/>
              <a:t> </a:t>
            </a:r>
            <a:r>
              <a:rPr lang="ru-RU" dirty="0" err="1" smtClean="0"/>
              <a:t>емоційний</a:t>
            </a:r>
            <a:r>
              <a:rPr lang="ru-RU" dirty="0" smtClean="0"/>
              <a:t> стан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працездатність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r>
              <a:rPr lang="ru-RU" dirty="0" smtClean="0"/>
              <a:t>.</a:t>
            </a:r>
          </a:p>
          <a:p>
            <a:pPr indent="622300"/>
            <a:r>
              <a:rPr lang="uk-UA" dirty="0" smtClean="0"/>
              <a:t>Заняття фізичною культурою включає в себе певний перелік виконання вправ.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622300"/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Щоденні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ігри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заняття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фізичними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вправами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ефективним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засобом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відпочинку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indent="622300"/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Вони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знімають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почуття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втоми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тонізують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нервову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систему,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підвищують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емоційний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працездатність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</a:t>
            </a:r>
            <a:r>
              <a:rPr lang="ru-RU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indent="622300"/>
            <a:r>
              <a:rPr lang="uk-UA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Заняття фізичною культурою включає в себе певний перелік виконання вправ</a:t>
            </a:r>
            <a:r>
              <a:rPr lang="uk-UA" dirty="0" smtClean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0"/>
            <a:ext cx="4419600" cy="1533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0"/>
            <a:ext cx="3781425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990600" y="0"/>
            <a:ext cx="9144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2971800"/>
            <a:ext cx="91440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Гра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допомагає дитині подолати боязкість,сором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”</a:t>
            </a:r>
            <a:r>
              <a:rPr kumimoji="0" lang="uk-UA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язливість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baseline="0" dirty="0" smtClean="0">
                <a:latin typeface="Arial" pitchFamily="34" charset="0"/>
                <a:cs typeface="Arial" pitchFamily="34" charset="0"/>
              </a:rPr>
              <a:t>Часто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буває важко змусити малюка виконувати якийсь рух на очах  у всіх.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Угрі,наслідуючи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діям своїх </a:t>
            </a:r>
            <a:r>
              <a:rPr kumimoji="0" lang="uk-UA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товарищів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,він природно і невимушено виконує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найрізноманітніші рухи.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baseline="0" dirty="0" smtClean="0">
                <a:latin typeface="Arial" pitchFamily="34" charset="0"/>
                <a:cs typeface="Arial" pitchFamily="34" charset="0"/>
              </a:rPr>
              <a:t>Підпорядкування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правила гри виховує у дітей організованість,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увагу,вміння керувати своїми рухами,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сприяє прояву вольових зусиль.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E:\атестація\Фото\20151104_120427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1"/>
            <a:ext cx="59436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84166" y="2895600"/>
            <a:ext cx="8531234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</a:pPr>
            <a:r>
              <a:rPr lang="uk-UA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Дуже важлива роль рухливих ігор естафет забав у збільшені рухової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</a:pPr>
            <a:r>
              <a:rPr lang="uk-UA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ктивності</a:t>
            </a:r>
            <a:r>
              <a:rPr kumimoji="0" lang="uk-UA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дітей протягом дня.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</a:pPr>
            <a:r>
              <a:rPr lang="uk-UA" sz="2000" b="1" baseline="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Особливе значення мають вони для збільшення фізіологічних навантажень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</a:pPr>
            <a:r>
              <a:rPr lang="uk-UA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 організм дитини.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</a:pPr>
            <a:r>
              <a:rPr lang="uk-UA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Активні рухові дії при емоційному підйомі сприяють значному посиленню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</a:pPr>
            <a:r>
              <a:rPr kumimoji="0" lang="uk-UA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Діяльності кістково-м</a:t>
            </a:r>
            <a:r>
              <a:rPr lang="en-US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lang="uk-UA" sz="2000" b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язової</a:t>
            </a:r>
            <a:r>
              <a:rPr lang="uk-UA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, </a:t>
            </a:r>
            <a:r>
              <a:rPr lang="uk-UA" sz="2000" b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серцево</a:t>
            </a:r>
            <a:r>
              <a:rPr lang="uk-UA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судинної і дихальної систем,завдяки чому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</a:pPr>
            <a:r>
              <a:rPr kumimoji="0" lang="uk-UA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Відбувається поліпшення обміну речовин в організмі і відповідно тренування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</a:pPr>
            <a:r>
              <a:rPr kumimoji="0" lang="uk-UA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функцій різних систем і органів.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</a:pPr>
            <a:endParaRPr kumimoji="0" lang="uk-UA" sz="12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76313" algn="l"/>
              </a:tabLst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admin\Desktop\Фото. Начальная школа\IMG_32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950" y="304800"/>
            <a:ext cx="5372100" cy="251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609600" y="0"/>
            <a:ext cx="7772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" y="0"/>
            <a:ext cx="117083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990600"/>
            <a:ext cx="88791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Найбільш  ефективне</a:t>
            </a:r>
            <a:r>
              <a:rPr kumimoji="0" lang="uk-UA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проведення рухливих </a:t>
            </a:r>
            <a:r>
              <a:rPr lang="uk-UA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гор,естафет забав на свіжому повітрі.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lang="uk-UA" b="1" baseline="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</a:t>
            </a:r>
            <a:r>
              <a:rPr lang="uk-UA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активної рухової діяльності дітей на свіжому повітрі посилюється робота серця  і легень,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Отже,</a:t>
            </a:r>
            <a:r>
              <a:rPr kumimoji="0" lang="uk-UA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збільшується  надходження кисню в кров.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lang="uk-UA" b="1" baseline="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</a:t>
            </a:r>
            <a:r>
              <a:rPr lang="uk-UA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робить  благотворний вплив  на загальний стан здоров</a:t>
            </a:r>
            <a:r>
              <a:rPr lang="en-US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lang="uk-UA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 дітей:поліпшується апетит,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lang="uk-UA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зміцнюється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нервова система ,підвищується опірність організму до різних захворювань.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Documents and Settings\Admin\Рабочий стол\фото тижня початкової школи\SAM_13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048000"/>
            <a:ext cx="5781675" cy="3276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33400" y="533401"/>
            <a:ext cx="783857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lang="uk-UA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Рухливі ігри  естафети забави  ефективні в основному колективі,тому  у дітей виробляються елементарні вміння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Орієнтуватися в просторі ,погоджувати свої рухи з</a:t>
            </a:r>
            <a:r>
              <a:rPr kumimoji="0" lang="uk-UA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рухами інших гравців,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lang="uk-UA" b="1" baseline="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Знаходити</a:t>
            </a:r>
            <a:r>
              <a:rPr lang="uk-UA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своє місце в колону колоні заважаючи іншим,за сигналом швидко тікати або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lang="uk-UA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іняти місце на ігровому майданчику.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lang="uk-UA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Спільні дії маленьких дітей здійснюють умови для загальних радісних  переживань, та активної діяльності.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lang="uk-UA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У колективних естафетах рухливих іграх  привчаються  грати дружно ,поступатися та допомагати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lang="uk-UA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Один одному.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6313" algn="l"/>
              </a:tabLst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34400" y="-10287000"/>
            <a:ext cx="720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82000" y="-10134600"/>
            <a:ext cx="720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5800" y="-14782800"/>
            <a:ext cx="5867400" cy="79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Users\admin\Desktop\Фото. Начальная школа\IMG_32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810000"/>
            <a:ext cx="7010399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600" y="609600"/>
            <a:ext cx="739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</a:t>
            </a:r>
            <a:r>
              <a:rPr lang="uk-UA" b="1" dirty="0" smtClean="0"/>
              <a:t>Великий російський педагог К.Д. Ушинський,говорячи про гру,</a:t>
            </a:r>
          </a:p>
          <a:p>
            <a:r>
              <a:rPr lang="uk-UA" b="1" dirty="0" smtClean="0"/>
              <a:t>зазначав, що в ній формуються всі сторони людської душі:</a:t>
            </a:r>
          </a:p>
          <a:p>
            <a:r>
              <a:rPr lang="uk-UA" b="1" dirty="0" smtClean="0"/>
              <a:t>його розум,серце,воля.</a:t>
            </a:r>
          </a:p>
          <a:p>
            <a:r>
              <a:rPr lang="uk-UA" b="1" dirty="0" smtClean="0"/>
              <a:t>У грі не тільки виражаються нахили дитини і сила його душі,</a:t>
            </a:r>
          </a:p>
          <a:p>
            <a:r>
              <a:rPr lang="uk-UA" b="1" dirty="0" smtClean="0"/>
              <a:t>Але сама гра має великий вплив на розвиток дитячих здібностей і нахилів,а отже, і на майбутню долю.</a:t>
            </a:r>
          </a:p>
          <a:p>
            <a:r>
              <a:rPr lang="uk-UA" b="1" dirty="0" smtClean="0"/>
              <a:t>Саме це і слід мати на увазі вчителю фізкультури,</a:t>
            </a:r>
          </a:p>
          <a:p>
            <a:r>
              <a:rPr lang="uk-UA" b="1" dirty="0" smtClean="0"/>
              <a:t>Що використовує гру в своїй роботі.</a:t>
            </a:r>
            <a:endParaRPr lang="ru-RU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352800"/>
            <a:ext cx="6096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216</TotalTime>
  <Words>576</Words>
  <Application>Microsoft Office PowerPoint</Application>
  <PresentationFormat>Экран (4:3)</PresentationFormat>
  <Paragraphs>65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Вероника</dc:creator>
  <cp:lastModifiedBy>Валентина</cp:lastModifiedBy>
  <cp:revision>26</cp:revision>
  <dcterms:created xsi:type="dcterms:W3CDTF">2017-02-22T07:55:53Z</dcterms:created>
  <dcterms:modified xsi:type="dcterms:W3CDTF">2017-03-06T11:46:12Z</dcterms:modified>
</cp:coreProperties>
</file>